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Lst>
  <p:sldSz cx="18288000" cy="10287000"/>
  <p:notesSz cx="6858000" cy="9144000"/>
  <p:embeddedFontLst>
    <p:embeddedFont>
      <p:font typeface="Darker Grotesque" panose="020B0604020202020204" charset="0"/>
      <p:regular r:id="rId16"/>
    </p:embeddedFont>
    <p:embeddedFont>
      <p:font typeface="Darker Grotesque Bold" panose="020B0604020202020204" charset="0"/>
      <p:regular r:id="rId17"/>
    </p:embeddedFont>
    <p:embeddedFont>
      <p:font typeface="Darker Grotesque Medium" panose="020B0604020202020204" charset="0"/>
      <p:regular r:id="rId18"/>
    </p:embeddedFont>
    <p:embeddedFont>
      <p:font typeface="Geist" panose="020B0604020202020204" charset="0"/>
      <p:regular r:id="rId19"/>
    </p:embeddedFont>
    <p:embeddedFont>
      <p:font typeface="Geist Bold" panose="020B0604020202020204" charset="0"/>
      <p:regular r:id="rId20"/>
    </p:embeddedFont>
    <p:embeddedFont>
      <p:font typeface="Geist Medium" panose="020B0604020202020204" charset="0"/>
      <p:regular r:id="rId21"/>
    </p:embeddedFont>
    <p:embeddedFont>
      <p:font typeface="Georgia Pro" panose="02040502050405020303" pitchFamily="18" charset="0"/>
      <p:regular r:id="rId22"/>
      <p:bold r:id="rId23"/>
      <p:italic r:id="rId24"/>
      <p:boldItalic r:id="rId25"/>
    </p:embeddedFont>
    <p:embeddedFont>
      <p:font typeface="Georgia Pro Bold" panose="02040802050405020203" pitchFamily="18" charset="0"/>
      <p:regular r:id="rId26"/>
      <p:bold r:id="rId27"/>
    </p:embeddedFont>
    <p:embeddedFont>
      <p:font typeface="Georgia Pro 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FDA1C-0A4C-D76C-3501-D16B43DB45F6}" v="39" dt="2025-09-18T19:33:40.236"/>
    <p1510:client id="{5726D701-01EE-956B-E3F9-313C7D5B6495}" v="341" dt="2025-09-18T19:17:57.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err="1"/>
              <a:t>Trustline</a:t>
            </a:r>
            <a:r>
              <a:rPr lang="en-US" dirty="0"/>
              <a:t> is Wells Fargo’s mission, in action. </a:t>
            </a:r>
            <a:endParaRPr lang="en-US"/>
          </a:p>
          <a:p>
            <a:endParaRPr lang="en-US" dirty="0"/>
          </a:p>
          <a:p>
            <a:r>
              <a:rPr lang="en-US" dirty="0"/>
              <a:t>It doesn’t just meet customers where they are - it equips them to become who they want to be. It redefines trust not as a slogan but as a measurable, living signal between customer and bank. It applies machine learning responsibly, not to overwhelm with complexity but to deliver foresight in moments that matter. And it positions Wells Fargo not only as a lender of money, but as a partner in progress - a system that grows with its customers. </a:t>
            </a:r>
          </a:p>
          <a:p>
            <a:endParaRPr lang="en-US" dirty="0"/>
          </a:p>
          <a:p>
            <a:r>
              <a:rPr lang="en-US" dirty="0"/>
              <a:t>That is the future of Wells Fargo’s values made tangible.</a:t>
            </a: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impact of </a:t>
            </a:r>
            <a:r>
              <a:rPr lang="en-US" dirty="0" err="1"/>
              <a:t>Trustline</a:t>
            </a:r>
            <a:r>
              <a:rPr lang="en-US" dirty="0"/>
              <a:t> is twofold. For customers, it means relief in the moment, visible progress over time, and the stability to finally get ahead. But the real power is in what this creates for Wells Fargo.</a:t>
            </a:r>
          </a:p>
          <a:p>
            <a:endParaRPr lang="en-US"/>
          </a:p>
          <a:p>
            <a:r>
              <a:rPr lang="en-US" dirty="0"/>
              <a:t>When customers see Wells Fargo not as a last resort, but as a partner in their growth, loyalty deepens. Every nudge followed and every advance repaid builds a living trust signal - and that trust compounds. The more customers engage, the stronger their Coach Credit grows. And because </a:t>
            </a:r>
            <a:r>
              <a:rPr lang="en-US" dirty="0" err="1"/>
              <a:t>Trustline</a:t>
            </a:r>
            <a:r>
              <a:rPr lang="en-US" dirty="0"/>
              <a:t> works best when Wells Fargo sees the full financial picture, it pulls more of their spending, income, and savings into Wells Fargo’s ecosystem. That’s not just retention - it’s consolidation.</a:t>
            </a:r>
            <a:endParaRPr lang="en-US" dirty="0">
              <a:ea typeface="Calibri"/>
              <a:cs typeface="Calibri"/>
            </a:endParaRPr>
          </a:p>
          <a:p>
            <a:endParaRPr lang="en-US"/>
          </a:p>
          <a:p>
            <a:r>
              <a:rPr lang="en-US" dirty="0"/>
              <a:t>This isn’t just a product - it’s a loyalty engine. It reduces defaults by improving behavior, it prevents attrition to predatory apps, and it builds brand equity that no competitor can replicate. </a:t>
            </a:r>
            <a:r>
              <a:rPr lang="en-US" dirty="0" err="1"/>
              <a:t>Trustline</a:t>
            </a:r>
            <a:r>
              <a:rPr lang="en-US" dirty="0"/>
              <a:t> ensures that when customers grow stronger, Wells Fargo grows stronger with them.</a:t>
            </a: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 started this story on I-75, sweating bullets every time I heard a noise from my car, because one repair could sink me. </a:t>
            </a:r>
            <a:r>
              <a:rPr lang="en-US" dirty="0" err="1"/>
              <a:t>Trustline</a:t>
            </a:r>
            <a:r>
              <a:rPr lang="en-US" dirty="0"/>
              <a:t> is built so no one has to live with that kind of fear. With foresight, stability, and fair support, Wells Fargo can turn that anxiety into progress. No more sweating on I-75 - just customers moving forward with confidence, and Wells Fargo moving forward with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Thank you. The slide deck doesn’t do </a:t>
            </a:r>
            <a:r>
              <a:rPr lang="en-US" dirty="0" err="1"/>
              <a:t>Trustline</a:t>
            </a:r>
            <a:r>
              <a:rPr lang="en-US" dirty="0"/>
              <a:t> justice - the real work is in the model. In the GitHub repo, you’ll see a logistic regression system that ingests transaction data, engineers time-sensitive features, and predicts overspending risk within the next 3 hours. From there, it generates tailored nudges like the ones we showed in the app demos. It’s explainable, lightweight, and demo-ready - proof that this isn’t just an idea, but a working system Wells Fargo could deploy.”</a:t>
            </a:r>
          </a:p>
          <a:p>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Millions of people today live just one expense away from crisis. Paycheck to paycheck, without a buffer, stability feels like something always just out of reach. And the danger isn’t just the financial math - it’s the constant anxiety. Every bill, every unexpected charge carries the weight of what if this is the one that tips me over?</a:t>
            </a:r>
          </a:p>
          <a:p>
            <a:endParaRPr lang="en-US"/>
          </a:p>
          <a:p>
            <a:r>
              <a:rPr lang="en-US" dirty="0"/>
              <a:t>I know that feeling personally. For me, it was driving my rickety old car down I-75 in Michigan as an international student. Every little knock from the engine made me sweat, because I knew one breakdown could cripple me financially. That’s the reality for so many: one small repair, one medical bill, one missed paycheck, and everything unravels.</a:t>
            </a:r>
            <a:endParaRPr lang="en-US" dirty="0">
              <a:ea typeface="Calibri"/>
              <a:cs typeface="Calibri"/>
            </a:endParaRPr>
          </a:p>
          <a:p>
            <a:endParaRPr lang="en-US"/>
          </a:p>
          <a:p>
            <a:r>
              <a:rPr lang="en-US" dirty="0"/>
              <a:t>This is the problem </a:t>
            </a:r>
            <a:r>
              <a:rPr lang="en-US" dirty="0" err="1"/>
              <a:t>Trustline</a:t>
            </a:r>
            <a:r>
              <a:rPr lang="en-US" dirty="0"/>
              <a:t> is built to solve - not just access to cash, but the fragility underneath it.</a:t>
            </a: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Simply giving people quick access to cash doesn’t solve the problem - it just buys time. </a:t>
            </a:r>
          </a:p>
          <a:p>
            <a:endParaRPr lang="en-US" dirty="0"/>
          </a:p>
          <a:p>
            <a:r>
              <a:rPr lang="en-US" dirty="0"/>
              <a:t>I knew if I got an advance without changing my financial habits, I’d be right back in the hole. That’s the trap of payday loans and quick-fix apps: they don’t build stability, they just prolong the struggle. What’s really needed is a system - something that guides you, helps you build discipline, and rewards your progress.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the rhythm of </a:t>
            </a:r>
            <a:r>
              <a:rPr lang="en-US" dirty="0" err="1"/>
              <a:t>Trustline</a:t>
            </a:r>
            <a:r>
              <a:rPr lang="en-US" dirty="0"/>
              <a:t>. It doesn’t begin by handing out cash - it begins by equipping you to make the choices that move you closer to where you want to be.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err="1"/>
              <a:t>Trustline</a:t>
            </a:r>
            <a:r>
              <a:rPr lang="en-US" dirty="0"/>
              <a:t> is built to feel simple, but powerful. </a:t>
            </a:r>
            <a:endParaRPr lang="en-US"/>
          </a:p>
          <a:p>
            <a:endParaRPr lang="en-US" dirty="0"/>
          </a:p>
          <a:p>
            <a:r>
              <a:rPr lang="en-US" dirty="0"/>
              <a:t>For the user, it starts with foresight: the system scans spending patterns and predicts risk before it turns into a crisis. Instead of waiting until you overdraft, </a:t>
            </a:r>
            <a:r>
              <a:rPr lang="en-US" err="1"/>
              <a:t>Trustline</a:t>
            </a:r>
            <a:r>
              <a:rPr lang="en-US" dirty="0"/>
              <a:t> steps in early with a timely nudge - a time-relevant message that helps you make one better choice in the moment. </a:t>
            </a:r>
          </a:p>
          <a:p>
            <a:endParaRPr lang="en-US" dirty="0"/>
          </a:p>
          <a:p>
            <a:r>
              <a:rPr lang="en-US" dirty="0"/>
              <a:t>As those choices stack up, your Coach Credit Score grows - a clear signal of the trust you’re building. And when life inevitably hits with an unexpected bill, a car repair, or a gap in pay, Wells Fargo is there with fair, fast support that you’ve earned. The essence of </a:t>
            </a:r>
            <a:r>
              <a:rPr lang="en-US" dirty="0" err="1"/>
              <a:t>Trustline</a:t>
            </a:r>
            <a:r>
              <a:rPr lang="en-US" dirty="0"/>
              <a:t> is progress and partnership - it grows with you, step by step, building confidence and long-term stability.</a:t>
            </a: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Under the hood, </a:t>
            </a:r>
            <a:r>
              <a:rPr lang="en-US" dirty="0" err="1"/>
              <a:t>Trustline</a:t>
            </a:r>
            <a:r>
              <a:rPr lang="en-US" dirty="0"/>
              <a:t> is more than an app with good intentions - it’s a machine learning system designed for real-world nuance.</a:t>
            </a:r>
          </a:p>
          <a:p>
            <a:endParaRPr lang="en-US" dirty="0"/>
          </a:p>
          <a:p>
            <a:r>
              <a:rPr lang="en-US" dirty="0"/>
              <a:t> Every transaction is analyzed and intelligently categorized: recurring bills and necessities flow through as stable anchors, while discretionary categories like bars, entertainment, or late-night delivery are weighted more heavily. The model evaluates these patterns against the goals the user has set - saving for stability, avoiding overdrafts, or building a safety buffer. When it sees behavior that drifts away from those goals, it generates a risk signal and translates it into a precise, time-sensitive nudge - a calm encouragement when things are on track, a gentle redirection when patterns start slipping, or an urgent alert when risk is imminent.</a:t>
            </a:r>
            <a:endParaRPr lang="en-US" dirty="0">
              <a:ea typeface="Calibri"/>
              <a:cs typeface="Calibri"/>
            </a:endParaRPr>
          </a:p>
          <a:p>
            <a:endParaRPr lang="en-US"/>
          </a:p>
          <a:p>
            <a:endParaRPr lang="en-US"/>
          </a:p>
          <a:p>
            <a:r>
              <a:rPr lang="en-US" dirty="0"/>
              <a:t>This pipeline - analyze, classify with nuance, evaluate against goals, and predictively nudge - is lightweight and achievable with today’s ML tools. And critically, it’s built on data Wells Fargo already holds, used only with customer consent. That’s how </a:t>
            </a:r>
            <a:r>
              <a:rPr lang="en-US" dirty="0" err="1"/>
              <a:t>Trustline</a:t>
            </a:r>
            <a:r>
              <a:rPr lang="en-US" dirty="0"/>
              <a:t> transforms raw spending into foresight, turning patterns into progress in real time.</a:t>
            </a: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Coach Credit grows when users follow nudges in real life.</a:t>
            </a:r>
          </a:p>
          <a:p>
            <a:endParaRPr lang="en-US" dirty="0"/>
          </a:p>
          <a:p>
            <a:r>
              <a:rPr lang="en-US" dirty="0"/>
              <a:t> It’s measured through verified behavior: skipping that extra delivery or moving money into savings after a prompt. Each action strengthens the score. Unlike traditional credit, where progress takes years, Coach Credit is nimble - momentum is recognized in days and weeks. That makes it motivating, because small wins add up quickly.</a:t>
            </a:r>
            <a:endParaRPr lang="en-US" dirty="0">
              <a:ea typeface="Calibri"/>
              <a:cs typeface="Calibri"/>
            </a:endParaRPr>
          </a:p>
          <a:p>
            <a:endParaRPr lang="en-US" dirty="0"/>
          </a:p>
          <a:p>
            <a:r>
              <a:rPr lang="en-US" dirty="0"/>
              <a:t>The score is tracked in real time, showing who a customer is becoming, not just who they were. And that credibility unlocks access to fair, fast micro-advances when needed.</a:t>
            </a:r>
            <a:endParaRPr lang="en-US" dirty="0">
              <a:ea typeface="Calibri"/>
              <a:cs typeface="Calibri"/>
            </a:endParaRPr>
          </a:p>
          <a:p>
            <a:r>
              <a:rPr lang="en-US" dirty="0"/>
              <a:t>This doesn’t replace FICO - it complements it. Traditional scoring remains the foundation, while Coach Credit adds a trust signal that lets Wells Fargo extend support faster and more fairly.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Support is unlocked with a single tap. When a customer requests an advance, </a:t>
            </a:r>
            <a:r>
              <a:rPr lang="en-US" dirty="0" err="1"/>
              <a:t>Trustline</a:t>
            </a:r>
            <a:r>
              <a:rPr lang="en-US" dirty="0"/>
              <a:t> instantly checks their Coach Credit alongside traditional risk measures. Because the score is tracked in real time, Wells Fargo can extend fair micro-advances with confidence. The experience for the user is simple - a clear confirmation, no hidden fees, and funds delivered within minutes through existing payment rails.</a:t>
            </a:r>
          </a:p>
          <a:p>
            <a:endParaRPr lang="en-US"/>
          </a:p>
          <a:p>
            <a:r>
              <a:rPr lang="en-US" dirty="0"/>
              <a:t>Importantly, the system also learns from how those advances are used. Transaction data shows whether funds go to essentials like rent or utilities, or toward more discretionary spending. That insight strengthens the model over time - rewarding responsible use, and helping Wells Fargo calibrate future support. Each advance is both a safety net in the moment and a data point that makes the system smarter and more adaptive.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Trustline</a:t>
            </a:r>
            <a:r>
              <a:rPr lang="en-US" dirty="0"/>
              <a:t> is broad by design. </a:t>
            </a:r>
          </a:p>
          <a:p>
            <a:endParaRPr lang="en-US" dirty="0"/>
          </a:p>
          <a:p>
            <a:r>
              <a:rPr lang="en-US" dirty="0"/>
              <a:t>It’s not just for those in financial distress - it’s for anyone who wants to build healthier habits and long-term stability. For young people, it’s a way to practice discipline early and build momentum before mistakes become costly. For workers with fluctuating income, it’s a way to smooth volatility. For households balancing multiple obligations, it’s a buffer against the unexpected. </a:t>
            </a:r>
          </a:p>
          <a:p>
            <a:endParaRPr lang="en-US" dirty="0"/>
          </a:p>
          <a:p>
            <a:r>
              <a:rPr lang="en-US" dirty="0"/>
              <a:t>To validate this range, I built out three representative customer avatars in my model, showing how the system adapts across very different circumstances while addressing the same core need: foresight, coaching, and fair support.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0F14"/>
        </a:solidFill>
        <a:effectLst/>
      </p:bgPr>
    </p:bg>
    <p:spTree>
      <p:nvGrpSpPr>
        <p:cNvPr id="1" name=""/>
        <p:cNvGrpSpPr/>
        <p:nvPr/>
      </p:nvGrpSpPr>
      <p:grpSpPr>
        <a:xfrm>
          <a:off x="0" y="0"/>
          <a:ext cx="0" cy="0"/>
          <a:chOff x="0" y="0"/>
          <a:chExt cx="0" cy="0"/>
        </a:xfrm>
      </p:grpSpPr>
      <p:grpSp>
        <p:nvGrpSpPr>
          <p:cNvPr id="2" name="Group 2"/>
          <p:cNvGrpSpPr/>
          <p:nvPr/>
        </p:nvGrpSpPr>
        <p:grpSpPr>
          <a:xfrm>
            <a:off x="656238" y="2400155"/>
            <a:ext cx="12686680" cy="1851978"/>
            <a:chOff x="0" y="0"/>
            <a:chExt cx="16915573" cy="2469304"/>
          </a:xfrm>
        </p:grpSpPr>
        <p:sp>
          <p:nvSpPr>
            <p:cNvPr id="3" name="Freeform 3"/>
            <p:cNvSpPr/>
            <p:nvPr/>
          </p:nvSpPr>
          <p:spPr>
            <a:xfrm>
              <a:off x="0" y="0"/>
              <a:ext cx="16915574" cy="2469304"/>
            </a:xfrm>
            <a:custGeom>
              <a:avLst/>
              <a:gdLst/>
              <a:ahLst/>
              <a:cxnLst/>
              <a:rect l="l" t="t" r="r" b="b"/>
              <a:pathLst>
                <a:path w="16915574" h="2469304">
                  <a:moveTo>
                    <a:pt x="0" y="0"/>
                  </a:moveTo>
                  <a:lnTo>
                    <a:pt x="16915574" y="0"/>
                  </a:lnTo>
                  <a:lnTo>
                    <a:pt x="16915574" y="2469304"/>
                  </a:lnTo>
                  <a:lnTo>
                    <a:pt x="0" y="2469304"/>
                  </a:lnTo>
                  <a:close/>
                </a:path>
              </a:pathLst>
            </a:custGeom>
            <a:solidFill>
              <a:srgbClr val="000000">
                <a:alpha val="0"/>
              </a:srgbClr>
            </a:solidFill>
          </p:spPr>
        </p:sp>
        <p:sp>
          <p:nvSpPr>
            <p:cNvPr id="4" name="TextBox 4"/>
            <p:cNvSpPr txBox="1"/>
            <p:nvPr/>
          </p:nvSpPr>
          <p:spPr>
            <a:xfrm>
              <a:off x="0" y="323850"/>
              <a:ext cx="16915573" cy="2145454"/>
            </a:xfrm>
            <a:prstGeom prst="rect">
              <a:avLst/>
            </a:prstGeom>
          </p:spPr>
          <p:txBody>
            <a:bodyPr lIns="0" tIns="0" rIns="0" bIns="0" rtlCol="0" anchor="ctr"/>
            <a:lstStyle/>
            <a:p>
              <a:pPr algn="l">
                <a:lnSpc>
                  <a:spcPts val="13824"/>
                </a:lnSpc>
              </a:pPr>
              <a:r>
                <a:rPr lang="en-US" sz="14400" b="1">
                  <a:solidFill>
                    <a:srgbClr val="FFFFFF"/>
                  </a:solidFill>
                  <a:latin typeface="Georgia Pro Bold"/>
                  <a:ea typeface="Georgia Pro Bold"/>
                  <a:cs typeface="Georgia Pro Bold"/>
                  <a:sym typeface="Georgia Pro Bold"/>
                </a:rPr>
                <a:t>TRUSTLINE,</a:t>
              </a:r>
            </a:p>
          </p:txBody>
        </p:sp>
      </p:grpSp>
      <p:sp>
        <p:nvSpPr>
          <p:cNvPr id="5" name="TextBox 5"/>
          <p:cNvSpPr txBox="1"/>
          <p:nvPr/>
        </p:nvSpPr>
        <p:spPr>
          <a:xfrm>
            <a:off x="748663" y="7508025"/>
            <a:ext cx="16858350" cy="1402350"/>
          </a:xfrm>
          <a:prstGeom prst="rect">
            <a:avLst/>
          </a:prstGeom>
        </p:spPr>
        <p:txBody>
          <a:bodyPr lIns="0" tIns="0" rIns="0" bIns="0" rtlCol="0" anchor="t">
            <a:spAutoFit/>
          </a:bodyPr>
          <a:lstStyle/>
          <a:p>
            <a:pPr algn="l">
              <a:lnSpc>
                <a:spcPts val="5759"/>
              </a:lnSpc>
            </a:pPr>
            <a:r>
              <a:rPr lang="en-US" sz="4800" b="1">
                <a:solidFill>
                  <a:srgbClr val="FFFFFF"/>
                </a:solidFill>
                <a:latin typeface="Darker Grotesque Medium"/>
                <a:ea typeface="Darker Grotesque Medium"/>
                <a:cs typeface="Darker Grotesque Medium"/>
                <a:sym typeface="Darker Grotesque Medium"/>
              </a:rPr>
              <a:t>Filip Rumenovski</a:t>
            </a:r>
          </a:p>
          <a:p>
            <a:pPr algn="l">
              <a:lnSpc>
                <a:spcPts val="3359"/>
              </a:lnSpc>
            </a:pPr>
            <a:r>
              <a:rPr lang="en-US" sz="2799" b="1">
                <a:solidFill>
                  <a:srgbClr val="FFFFFF"/>
                </a:solidFill>
                <a:latin typeface="Darker Grotesque Medium"/>
                <a:ea typeface="Darker Grotesque Medium"/>
                <a:cs typeface="Darker Grotesque Medium"/>
                <a:sym typeface="Darker Grotesque Medium"/>
              </a:rPr>
              <a:t>Biochemistry | Wayne State University</a:t>
            </a:r>
          </a:p>
        </p:txBody>
      </p:sp>
      <p:sp>
        <p:nvSpPr>
          <p:cNvPr id="6" name="AutoShape 6"/>
          <p:cNvSpPr/>
          <p:nvPr/>
        </p:nvSpPr>
        <p:spPr>
          <a:xfrm rot="5266351">
            <a:off x="1388451" y="914396"/>
            <a:ext cx="783442" cy="0"/>
          </a:xfrm>
          <a:prstGeom prst="line">
            <a:avLst/>
          </a:prstGeom>
          <a:ln w="9525" cap="rnd">
            <a:solidFill>
              <a:srgbClr val="D9D9D9"/>
            </a:solidFill>
            <a:prstDash val="solid"/>
            <a:headEnd type="none" w="sm" len="sm"/>
            <a:tailEnd type="none" w="sm" len="sm"/>
          </a:ln>
        </p:spPr>
      </p:sp>
      <p:grpSp>
        <p:nvGrpSpPr>
          <p:cNvPr id="7" name="Group 7"/>
          <p:cNvGrpSpPr>
            <a:grpSpLocks noChangeAspect="1"/>
          </p:cNvGrpSpPr>
          <p:nvPr/>
        </p:nvGrpSpPr>
        <p:grpSpPr>
          <a:xfrm>
            <a:off x="505850" y="417126"/>
            <a:ext cx="994548" cy="994548"/>
            <a:chOff x="0" y="0"/>
            <a:chExt cx="1326064" cy="1326064"/>
          </a:xfrm>
        </p:grpSpPr>
        <p:sp>
          <p:nvSpPr>
            <p:cNvPr id="8" name="Freeform 8"/>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3"/>
              <a:stretch>
                <a:fillRect r="-4" b="-4"/>
              </a:stretch>
            </a:blipFill>
          </p:spPr>
        </p:sp>
      </p:grpSp>
      <p:grpSp>
        <p:nvGrpSpPr>
          <p:cNvPr id="9" name="Group 9"/>
          <p:cNvGrpSpPr>
            <a:grpSpLocks noChangeAspect="1"/>
          </p:cNvGrpSpPr>
          <p:nvPr/>
        </p:nvGrpSpPr>
        <p:grpSpPr>
          <a:xfrm>
            <a:off x="2059900" y="350454"/>
            <a:ext cx="1146000" cy="1146000"/>
            <a:chOff x="0" y="0"/>
            <a:chExt cx="1528000" cy="1528000"/>
          </a:xfrm>
        </p:grpSpPr>
        <p:sp>
          <p:nvSpPr>
            <p:cNvPr id="10" name="Freeform 10"/>
            <p:cNvSpPr/>
            <p:nvPr/>
          </p:nvSpPr>
          <p:spPr>
            <a:xfrm>
              <a:off x="0" y="0"/>
              <a:ext cx="1527937" cy="1527937"/>
            </a:xfrm>
            <a:custGeom>
              <a:avLst/>
              <a:gdLst/>
              <a:ahLst/>
              <a:cxnLst/>
              <a:rect l="l" t="t" r="r" b="b"/>
              <a:pathLst>
                <a:path w="1527937" h="1527937">
                  <a:moveTo>
                    <a:pt x="0" y="0"/>
                  </a:moveTo>
                  <a:lnTo>
                    <a:pt x="1527937" y="0"/>
                  </a:lnTo>
                  <a:lnTo>
                    <a:pt x="1527937" y="1527937"/>
                  </a:lnTo>
                  <a:lnTo>
                    <a:pt x="0" y="1527937"/>
                  </a:lnTo>
                  <a:lnTo>
                    <a:pt x="0" y="0"/>
                  </a:lnTo>
                  <a:close/>
                </a:path>
              </a:pathLst>
            </a:custGeom>
            <a:blipFill>
              <a:blip r:embed="rId4"/>
              <a:stretch>
                <a:fillRect r="-4" b="-4"/>
              </a:stretch>
            </a:blipFill>
          </p:spPr>
        </p:sp>
      </p:grpSp>
      <p:sp>
        <p:nvSpPr>
          <p:cNvPr id="11" name="TextBox 11"/>
          <p:cNvSpPr txBox="1"/>
          <p:nvPr/>
        </p:nvSpPr>
        <p:spPr>
          <a:xfrm>
            <a:off x="656238" y="4025807"/>
            <a:ext cx="9898546" cy="1281826"/>
          </a:xfrm>
          <a:prstGeom prst="rect">
            <a:avLst/>
          </a:prstGeom>
        </p:spPr>
        <p:txBody>
          <a:bodyPr lIns="0" tIns="0" rIns="0" bIns="0" rtlCol="0" anchor="t">
            <a:spAutoFit/>
          </a:bodyPr>
          <a:lstStyle/>
          <a:p>
            <a:pPr algn="l">
              <a:lnSpc>
                <a:spcPts val="9120"/>
              </a:lnSpc>
            </a:pPr>
            <a:r>
              <a:rPr lang="en-US" sz="7600" b="1">
                <a:solidFill>
                  <a:srgbClr val="CD1409"/>
                </a:solidFill>
                <a:latin typeface="Georgia Pro Bold"/>
                <a:ea typeface="Georgia Pro Bold"/>
                <a:cs typeface="Georgia Pro Bold"/>
                <a:sym typeface="Georgia Pro Bold"/>
              </a:rPr>
              <a:t>BY WELLS FARGO</a:t>
            </a:r>
          </a:p>
        </p:txBody>
      </p:sp>
      <p:sp>
        <p:nvSpPr>
          <p:cNvPr id="12" name="TextBox 12"/>
          <p:cNvSpPr txBox="1"/>
          <p:nvPr/>
        </p:nvSpPr>
        <p:spPr>
          <a:xfrm>
            <a:off x="656238" y="5146308"/>
            <a:ext cx="8804880" cy="1028700"/>
          </a:xfrm>
          <a:prstGeom prst="rect">
            <a:avLst/>
          </a:prstGeom>
        </p:spPr>
        <p:txBody>
          <a:bodyPr lIns="0" tIns="0" rIns="0" bIns="0" rtlCol="0" anchor="t">
            <a:spAutoFit/>
          </a:bodyPr>
          <a:lstStyle/>
          <a:p>
            <a:pPr algn="l">
              <a:lnSpc>
                <a:spcPts val="4800"/>
              </a:lnSpc>
            </a:pPr>
            <a:r>
              <a:rPr lang="en-US" sz="4000">
                <a:solidFill>
                  <a:srgbClr val="FFD100"/>
                </a:solidFill>
                <a:latin typeface="Darker Grotesque"/>
                <a:ea typeface="Darker Grotesque"/>
                <a:cs typeface="Darker Grotesque"/>
                <a:sym typeface="Darker Grotesque"/>
              </a:rPr>
              <a:t>Your Coach, Your Credit, Your Lifeline</a:t>
            </a:r>
          </a:p>
          <a:p>
            <a:pPr algn="l">
              <a:lnSpc>
                <a:spcPts val="3359"/>
              </a:lnSpc>
            </a:pPr>
            <a:r>
              <a:rPr lang="en-US" sz="2799">
                <a:solidFill>
                  <a:srgbClr val="000000"/>
                </a:solidFill>
                <a:latin typeface="Darker Grotesque"/>
                <a:ea typeface="Darker Grotesque"/>
                <a:cs typeface="Darker Grotesque"/>
                <a:sym typeface="Darker Grotesque"/>
              </a:rPr>
              <a: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8" name="Group 8"/>
          <p:cNvGrpSpPr>
            <a:grpSpLocks noChangeAspect="1"/>
          </p:cNvGrpSpPr>
          <p:nvPr/>
        </p:nvGrpSpPr>
        <p:grpSpPr>
          <a:xfrm>
            <a:off x="623400" y="8872522"/>
            <a:ext cx="843148" cy="843148"/>
            <a:chOff x="0" y="0"/>
            <a:chExt cx="1124197" cy="1124197"/>
          </a:xfrm>
        </p:grpSpPr>
        <p:sp>
          <p:nvSpPr>
            <p:cNvPr id="9" name="Freeform 9"/>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0" name="Group 10"/>
          <p:cNvGrpSpPr/>
          <p:nvPr/>
        </p:nvGrpSpPr>
        <p:grpSpPr>
          <a:xfrm>
            <a:off x="524101" y="8852375"/>
            <a:ext cx="3968850" cy="1013850"/>
            <a:chOff x="0" y="0"/>
            <a:chExt cx="5291800" cy="1351800"/>
          </a:xfrm>
        </p:grpSpPr>
        <p:sp>
          <p:nvSpPr>
            <p:cNvPr id="11" name="Freeform 11"/>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2" name="Freeform 12"/>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3" name="AutoShape 13"/>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4" name="Group 14"/>
          <p:cNvGrpSpPr>
            <a:grpSpLocks noChangeAspect="1"/>
          </p:cNvGrpSpPr>
          <p:nvPr/>
        </p:nvGrpSpPr>
        <p:grpSpPr>
          <a:xfrm>
            <a:off x="457200" y="8852976"/>
            <a:ext cx="994548" cy="994548"/>
            <a:chOff x="0" y="0"/>
            <a:chExt cx="1326064" cy="1326064"/>
          </a:xfrm>
        </p:grpSpPr>
        <p:sp>
          <p:nvSpPr>
            <p:cNvPr id="15" name="Freeform 15"/>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6" name="Group 16"/>
          <p:cNvGrpSpPr>
            <a:grpSpLocks noChangeAspect="1"/>
          </p:cNvGrpSpPr>
          <p:nvPr/>
        </p:nvGrpSpPr>
        <p:grpSpPr>
          <a:xfrm>
            <a:off x="2011250" y="8821926"/>
            <a:ext cx="994550" cy="1074738"/>
            <a:chOff x="0" y="0"/>
            <a:chExt cx="1326067" cy="1432984"/>
          </a:xfrm>
        </p:grpSpPr>
        <p:sp>
          <p:nvSpPr>
            <p:cNvPr id="17" name="Freeform 17"/>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8" name="Freeform 18"/>
          <p:cNvSpPr/>
          <p:nvPr/>
        </p:nvSpPr>
        <p:spPr>
          <a:xfrm>
            <a:off x="8073390" y="2568695"/>
            <a:ext cx="7629443" cy="6303827"/>
          </a:xfrm>
          <a:custGeom>
            <a:avLst/>
            <a:gdLst/>
            <a:ahLst/>
            <a:cxnLst/>
            <a:rect l="l" t="t" r="r" b="b"/>
            <a:pathLst>
              <a:path w="7629443" h="6303827">
                <a:moveTo>
                  <a:pt x="0" y="0"/>
                </a:moveTo>
                <a:lnTo>
                  <a:pt x="7629442" y="0"/>
                </a:lnTo>
                <a:lnTo>
                  <a:pt x="7629442" y="6303827"/>
                </a:lnTo>
                <a:lnTo>
                  <a:pt x="0" y="6303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323276" y="3560339"/>
            <a:ext cx="7188138" cy="3499804"/>
          </a:xfrm>
          <a:prstGeom prst="rect">
            <a:avLst/>
          </a:prstGeom>
        </p:spPr>
        <p:txBody>
          <a:bodyPr lIns="0" tIns="0" rIns="0" bIns="0" rtlCol="0" anchor="t">
            <a:spAutoFit/>
          </a:bodyPr>
          <a:lstStyle/>
          <a:p>
            <a:pPr marL="820420" lvl="1" indent="-410210">
              <a:lnSpc>
                <a:spcPts val="5610"/>
              </a:lnSpc>
              <a:buFont typeface="Arial"/>
              <a:buChar char="•"/>
            </a:pPr>
            <a:r>
              <a:rPr lang="en-US" sz="2600" b="1" dirty="0">
                <a:latin typeface="Geist Bold"/>
                <a:ea typeface="Geist Bold"/>
                <a:cs typeface="Geist Bold"/>
                <a:sym typeface="Geist Bold"/>
              </a:rPr>
              <a:t>Trust </a:t>
            </a:r>
            <a:r>
              <a:rPr lang="en-US" sz="2600" b="1" i="1" dirty="0">
                <a:latin typeface="Geist Bold"/>
                <a:ea typeface="Geist Bold"/>
                <a:cs typeface="Geist Bold"/>
                <a:sym typeface="Geist Bold"/>
              </a:rPr>
              <a:t>- </a:t>
            </a:r>
            <a:r>
              <a:rPr lang="en-US" sz="2600" i="1" dirty="0">
                <a:latin typeface="Geist Medium"/>
                <a:ea typeface="Geist Medium"/>
                <a:cs typeface="Geist Medium"/>
                <a:sym typeface="Geist Bold"/>
              </a:rPr>
              <a:t>Made</a:t>
            </a:r>
            <a:r>
              <a:rPr lang="en-US" sz="2600" i="1" dirty="0">
                <a:latin typeface="Geist Medium"/>
                <a:ea typeface="Geist Medium"/>
                <a:cs typeface="Geist Medium"/>
                <a:sym typeface="Geist Medium"/>
              </a:rPr>
              <a:t> measurable.</a:t>
            </a:r>
            <a:endParaRPr lang="en-US" sz="2600" i="1" dirty="0">
              <a:latin typeface="Geist Medium"/>
              <a:ea typeface="Geist Medium"/>
              <a:cs typeface="Geist Medium"/>
            </a:endParaRPr>
          </a:p>
          <a:p>
            <a:pPr marL="820420" lvl="1" indent="-410210">
              <a:lnSpc>
                <a:spcPts val="5610"/>
              </a:lnSpc>
              <a:buFont typeface="Arial"/>
              <a:buChar char="•"/>
            </a:pPr>
            <a:r>
              <a:rPr lang="en-US" sz="2600" b="1" dirty="0">
                <a:latin typeface="Geist Bold"/>
                <a:ea typeface="Geist Bold"/>
                <a:cs typeface="Geist Bold"/>
                <a:sym typeface="Geist Bold"/>
              </a:rPr>
              <a:t>Foresight</a:t>
            </a:r>
            <a:r>
              <a:rPr lang="en-US" sz="2600" b="1" dirty="0">
                <a:latin typeface="Geist Bold"/>
                <a:ea typeface="Geist Bold"/>
                <a:cs typeface="Geist Bold"/>
                <a:sym typeface="Geist Medium"/>
              </a:rPr>
              <a:t> </a:t>
            </a:r>
            <a:r>
              <a:rPr lang="en-US" sz="2600" i="1" dirty="0">
                <a:latin typeface="Geist Bold"/>
                <a:ea typeface="Geist Bold"/>
                <a:cs typeface="Geist Bold"/>
                <a:sym typeface="Geist Medium"/>
              </a:rPr>
              <a:t>-</a:t>
            </a:r>
            <a:r>
              <a:rPr lang="en-US" sz="2600" i="1" dirty="0">
                <a:latin typeface="Geist Medium"/>
                <a:ea typeface="Geist Medium"/>
                <a:cs typeface="Geist Medium"/>
                <a:sym typeface="Geist Medium"/>
              </a:rPr>
              <a:t> Delivered responsibly.</a:t>
            </a:r>
            <a:endParaRPr lang="en-US" sz="2600" i="1" dirty="0">
              <a:latin typeface="Geist Medium"/>
              <a:ea typeface="Geist Medium"/>
              <a:cs typeface="Geist Medium"/>
            </a:endParaRPr>
          </a:p>
          <a:p>
            <a:pPr marL="820420" lvl="1" indent="-410210">
              <a:lnSpc>
                <a:spcPts val="5610"/>
              </a:lnSpc>
              <a:buFont typeface="Arial"/>
              <a:buChar char="•"/>
            </a:pPr>
            <a:r>
              <a:rPr lang="en-US" sz="2600" b="1" dirty="0">
                <a:latin typeface="Geist Bold"/>
                <a:ea typeface="Geist Bold"/>
                <a:cs typeface="Geist Bold"/>
                <a:sym typeface="Geist Bold"/>
              </a:rPr>
              <a:t>Partnership</a:t>
            </a:r>
            <a:r>
              <a:rPr lang="en-US" sz="2600" b="1" dirty="0">
                <a:latin typeface="Geist Bold"/>
                <a:ea typeface="Geist Bold"/>
                <a:cs typeface="Geist Bold"/>
                <a:sym typeface="Geist Medium"/>
              </a:rPr>
              <a:t> </a:t>
            </a:r>
            <a:r>
              <a:rPr lang="en-US" sz="2600" i="1" dirty="0">
                <a:latin typeface="Geist Bold"/>
                <a:ea typeface="Geist Bold"/>
                <a:cs typeface="Geist Bold"/>
                <a:sym typeface="Geist Medium"/>
              </a:rPr>
              <a:t>- </a:t>
            </a:r>
            <a:r>
              <a:rPr lang="en-US" sz="2600" i="1" dirty="0">
                <a:latin typeface="Geist"/>
                <a:ea typeface="Geist Medium"/>
                <a:cs typeface="Geist Medium"/>
                <a:sym typeface="Geist Medium"/>
              </a:rPr>
              <a:t>Bank as catalyst, not creditor.</a:t>
            </a:r>
            <a:endParaRPr lang="en-US" sz="2600" i="1" dirty="0">
              <a:latin typeface="Geist"/>
              <a:ea typeface="Geist Medium"/>
              <a:cs typeface="Geist Medium"/>
            </a:endParaRPr>
          </a:p>
          <a:p>
            <a:pPr marL="820420" lvl="1" indent="-410210" algn="l">
              <a:lnSpc>
                <a:spcPts val="5610"/>
              </a:lnSpc>
            </a:pPr>
            <a:endParaRPr lang="en-US" sz="2600" dirty="0">
              <a:latin typeface="Geist Medium"/>
              <a:ea typeface="Geist Medium"/>
              <a:cs typeface="Geist Medium"/>
            </a:endParaRPr>
          </a:p>
        </p:txBody>
      </p:sp>
      <p:sp>
        <p:nvSpPr>
          <p:cNvPr id="20" name="TextBox 20"/>
          <p:cNvSpPr txBox="1"/>
          <p:nvPr/>
        </p:nvSpPr>
        <p:spPr>
          <a:xfrm>
            <a:off x="624825" y="1053025"/>
            <a:ext cx="17114550" cy="564000"/>
          </a:xfrm>
          <a:prstGeom prst="rect">
            <a:avLst/>
          </a:prstGeom>
        </p:spPr>
        <p:txBody>
          <a:bodyPr lIns="0" tIns="0" rIns="0" bIns="0" rtlCol="0" anchor="t">
            <a:spAutoFit/>
          </a:bodyPr>
          <a:lstStyle/>
          <a:p>
            <a:pPr algn="l">
              <a:lnSpc>
                <a:spcPts val="5904"/>
              </a:lnSpc>
            </a:pPr>
            <a:r>
              <a:rPr lang="en-US" sz="8200" b="1">
                <a:solidFill>
                  <a:srgbClr val="980000"/>
                </a:solidFill>
                <a:latin typeface="Georgia Pro Bold"/>
                <a:ea typeface="Georgia Pro Bold"/>
                <a:cs typeface="Georgia Pro Bold"/>
                <a:sym typeface="Georgia Pro Bold"/>
              </a:rPr>
              <a:t>Wells Fargo's Mission – in Action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sp>
        <p:nvSpPr>
          <p:cNvPr id="8" name="TextBox 8"/>
          <p:cNvSpPr txBox="1"/>
          <p:nvPr/>
        </p:nvSpPr>
        <p:spPr>
          <a:xfrm>
            <a:off x="8244776" y="3857176"/>
            <a:ext cx="9684141" cy="2645155"/>
          </a:xfrm>
          <a:prstGeom prst="rect">
            <a:avLst/>
          </a:prstGeom>
        </p:spPr>
        <p:txBody>
          <a:bodyPr lIns="0" tIns="0" rIns="0" bIns="0" rtlCol="0" anchor="t">
            <a:spAutoFit/>
          </a:bodyPr>
          <a:lstStyle/>
          <a:p>
            <a:pPr algn="l">
              <a:lnSpc>
                <a:spcPts val="3234"/>
              </a:lnSpc>
            </a:pPr>
            <a:r>
              <a:rPr lang="en-US" sz="3550" b="1" spc="-143" dirty="0">
                <a:latin typeface="Geist Bold"/>
                <a:ea typeface="Geist Bold"/>
                <a:cs typeface="Geist Bold"/>
                <a:sym typeface="Geist Bold"/>
              </a:rPr>
              <a:t>A loyalty building engine. </a:t>
            </a:r>
            <a:endParaRPr lang="en-US" sz="3550" b="1" spc="-143" dirty="0">
              <a:latin typeface="Geist Bold"/>
              <a:ea typeface="Geist Bold"/>
              <a:cs typeface="Geist Bold"/>
            </a:endParaRPr>
          </a:p>
          <a:p>
            <a:pPr algn="l">
              <a:lnSpc>
                <a:spcPts val="2784"/>
              </a:lnSpc>
            </a:pPr>
            <a:endParaRPr lang="en-US" sz="3550" b="1" spc="-143" dirty="0">
              <a:latin typeface="Geist Bold"/>
              <a:ea typeface="Geist Bold"/>
              <a:cs typeface="Geist Bold"/>
            </a:endParaRPr>
          </a:p>
          <a:p>
            <a:pPr marL="581025" lvl="1" indent="-290195" algn="l">
              <a:lnSpc>
                <a:spcPts val="1804"/>
              </a:lnSpc>
              <a:buFont typeface="Arial"/>
              <a:buChar char="•"/>
            </a:pPr>
            <a:r>
              <a:rPr lang="en-US" sz="2650" u="none" strike="noStrike" spc="-107" dirty="0">
                <a:latin typeface="Geist"/>
                <a:ea typeface="Geist"/>
                <a:cs typeface="Geist"/>
                <a:sym typeface="Geist"/>
              </a:rPr>
              <a:t>Every nudge followed builds trust</a:t>
            </a:r>
            <a:endParaRPr lang="en-US" sz="2650" u="none" strike="noStrike" spc="-107" dirty="0">
              <a:latin typeface="Geist"/>
              <a:ea typeface="Geist"/>
              <a:cs typeface="Geist"/>
            </a:endParaRPr>
          </a:p>
          <a:p>
            <a:pPr algn="l">
              <a:lnSpc>
                <a:spcPts val="1804"/>
              </a:lnSpc>
            </a:pPr>
            <a:endParaRPr lang="en-US" sz="2650" u="none" strike="noStrike" spc="-107" dirty="0">
              <a:latin typeface="Geist"/>
              <a:ea typeface="Geist"/>
              <a:cs typeface="Geist"/>
            </a:endParaRPr>
          </a:p>
          <a:p>
            <a:pPr marL="581025" lvl="1" indent="-290195" algn="l">
              <a:lnSpc>
                <a:spcPts val="1804"/>
              </a:lnSpc>
              <a:buFont typeface="Arial"/>
              <a:buChar char="•"/>
            </a:pPr>
            <a:r>
              <a:rPr lang="en-US" sz="2650" u="none" strike="noStrike" spc="-107" err="1">
                <a:latin typeface="Geist"/>
                <a:ea typeface="Geist"/>
                <a:cs typeface="Geist"/>
                <a:sym typeface="Geist"/>
              </a:rPr>
              <a:t>Trustline</a:t>
            </a:r>
            <a:r>
              <a:rPr lang="en-US" sz="2650" u="none" strike="noStrike" spc="-107" dirty="0">
                <a:latin typeface="Geist"/>
                <a:ea typeface="Geist"/>
                <a:cs typeface="Geist"/>
                <a:sym typeface="Geist"/>
              </a:rPr>
              <a:t> keeps customers inside WF’s ecosystem</a:t>
            </a:r>
            <a:endParaRPr lang="en-US" sz="2650" u="none" strike="noStrike" spc="-107" dirty="0">
              <a:latin typeface="Geist"/>
              <a:ea typeface="Geist"/>
              <a:cs typeface="Geist"/>
            </a:endParaRPr>
          </a:p>
          <a:p>
            <a:pPr algn="l">
              <a:lnSpc>
                <a:spcPts val="1804"/>
              </a:lnSpc>
            </a:pPr>
            <a:endParaRPr lang="en-US" sz="2650" u="none" strike="noStrike" spc="-107" dirty="0">
              <a:latin typeface="Geist"/>
              <a:ea typeface="Geist"/>
              <a:cs typeface="Geist"/>
            </a:endParaRPr>
          </a:p>
          <a:p>
            <a:pPr marL="581025" lvl="1" indent="-290195" algn="l">
              <a:lnSpc>
                <a:spcPts val="1804"/>
              </a:lnSpc>
              <a:buFont typeface="Arial"/>
              <a:buChar char="•"/>
            </a:pPr>
            <a:r>
              <a:rPr lang="en-US" sz="2650" u="none" strike="noStrike" spc="-107" dirty="0">
                <a:latin typeface="Geist"/>
                <a:ea typeface="Geist"/>
                <a:cs typeface="Geist"/>
                <a:sym typeface="Geist"/>
              </a:rPr>
              <a:t> Reduces defaults, increases retention</a:t>
            </a:r>
            <a:endParaRPr lang="en-US" sz="2650" u="none" strike="noStrike" spc="-107" dirty="0">
              <a:latin typeface="Geist"/>
              <a:ea typeface="Geist"/>
              <a:cs typeface="Geist"/>
            </a:endParaRPr>
          </a:p>
          <a:p>
            <a:pPr algn="l">
              <a:lnSpc>
                <a:spcPts val="1804"/>
              </a:lnSpc>
            </a:pPr>
            <a:endParaRPr lang="en-US" sz="2650" u="none" strike="noStrike" spc="-107" dirty="0">
              <a:latin typeface="Geist"/>
              <a:ea typeface="Geist"/>
              <a:cs typeface="Geist"/>
            </a:endParaRPr>
          </a:p>
          <a:p>
            <a:pPr marL="581025" lvl="1" indent="-290195" algn="l">
              <a:lnSpc>
                <a:spcPts val="1804"/>
              </a:lnSpc>
              <a:buFont typeface="Arial"/>
              <a:buChar char="•"/>
            </a:pPr>
            <a:r>
              <a:rPr lang="en-US" sz="2650" u="none" strike="noStrike" spc="-107" dirty="0">
                <a:latin typeface="Geist"/>
                <a:ea typeface="Geist"/>
                <a:cs typeface="Geist"/>
                <a:sym typeface="Geist"/>
              </a:rPr>
              <a:t>Clients and Wells Fargo grow together</a:t>
            </a:r>
            <a:endParaRPr lang="en-US" sz="2650" u="none" strike="noStrike" spc="-107" dirty="0">
              <a:latin typeface="Geist"/>
              <a:ea typeface="Geist"/>
              <a:cs typeface="Geist"/>
            </a:endParaRPr>
          </a:p>
          <a:p>
            <a:pPr marL="487045" lvl="1" indent="-243205" algn="l">
              <a:lnSpc>
                <a:spcPts val="1804"/>
              </a:lnSpc>
            </a:pPr>
            <a:endParaRPr lang="en-US" sz="2650" u="none" strike="noStrike" spc="-107" dirty="0">
              <a:latin typeface="Geist"/>
              <a:ea typeface="Geist"/>
              <a:cs typeface="Geist"/>
            </a:endParaRPr>
          </a:p>
        </p:txBody>
      </p:sp>
      <p:grpSp>
        <p:nvGrpSpPr>
          <p:cNvPr id="9" name="Group 9"/>
          <p:cNvGrpSpPr>
            <a:grpSpLocks noChangeAspect="1"/>
          </p:cNvGrpSpPr>
          <p:nvPr/>
        </p:nvGrpSpPr>
        <p:grpSpPr>
          <a:xfrm>
            <a:off x="623400" y="8872522"/>
            <a:ext cx="843148" cy="843148"/>
            <a:chOff x="0" y="0"/>
            <a:chExt cx="1124197" cy="1124197"/>
          </a:xfrm>
        </p:grpSpPr>
        <p:sp>
          <p:nvSpPr>
            <p:cNvPr id="10" name="Freeform 10"/>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1" name="Group 11"/>
          <p:cNvGrpSpPr/>
          <p:nvPr/>
        </p:nvGrpSpPr>
        <p:grpSpPr>
          <a:xfrm>
            <a:off x="524101" y="8852375"/>
            <a:ext cx="3968850" cy="1013850"/>
            <a:chOff x="0" y="0"/>
            <a:chExt cx="5291800" cy="1351800"/>
          </a:xfrm>
        </p:grpSpPr>
        <p:sp>
          <p:nvSpPr>
            <p:cNvPr id="12" name="Freeform 12"/>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3" name="Freeform 13"/>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4" name="AutoShape 14"/>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5" name="Group 15"/>
          <p:cNvGrpSpPr>
            <a:grpSpLocks noChangeAspect="1"/>
          </p:cNvGrpSpPr>
          <p:nvPr/>
        </p:nvGrpSpPr>
        <p:grpSpPr>
          <a:xfrm>
            <a:off x="457200" y="8852976"/>
            <a:ext cx="994548" cy="994548"/>
            <a:chOff x="0" y="0"/>
            <a:chExt cx="1326064" cy="1326064"/>
          </a:xfrm>
        </p:grpSpPr>
        <p:sp>
          <p:nvSpPr>
            <p:cNvPr id="16" name="Freeform 16"/>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7" name="Group 17"/>
          <p:cNvGrpSpPr>
            <a:grpSpLocks noChangeAspect="1"/>
          </p:cNvGrpSpPr>
          <p:nvPr/>
        </p:nvGrpSpPr>
        <p:grpSpPr>
          <a:xfrm>
            <a:off x="2011250" y="8821926"/>
            <a:ext cx="994550" cy="1074738"/>
            <a:chOff x="0" y="0"/>
            <a:chExt cx="1326067" cy="1432984"/>
          </a:xfrm>
        </p:grpSpPr>
        <p:sp>
          <p:nvSpPr>
            <p:cNvPr id="18" name="Freeform 18"/>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9" name="Freeform 19"/>
          <p:cNvSpPr/>
          <p:nvPr/>
        </p:nvSpPr>
        <p:spPr>
          <a:xfrm>
            <a:off x="1451748" y="3098625"/>
            <a:ext cx="5969689" cy="5044387"/>
          </a:xfrm>
          <a:custGeom>
            <a:avLst/>
            <a:gdLst/>
            <a:ahLst/>
            <a:cxnLst/>
            <a:rect l="l" t="t" r="r" b="b"/>
            <a:pathLst>
              <a:path w="5969689" h="5044387">
                <a:moveTo>
                  <a:pt x="0" y="0"/>
                </a:moveTo>
                <a:lnTo>
                  <a:pt x="5969689" y="0"/>
                </a:lnTo>
                <a:lnTo>
                  <a:pt x="5969689" y="5044388"/>
                </a:lnTo>
                <a:lnTo>
                  <a:pt x="0" y="5044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624825" y="1072075"/>
            <a:ext cx="17114550" cy="544950"/>
          </a:xfrm>
          <a:prstGeom prst="rect">
            <a:avLst/>
          </a:prstGeom>
        </p:spPr>
        <p:txBody>
          <a:bodyPr lIns="0" tIns="0" rIns="0" bIns="0" rtlCol="0" anchor="t">
            <a:spAutoFit/>
          </a:bodyPr>
          <a:lstStyle/>
          <a:p>
            <a:pPr algn="l">
              <a:lnSpc>
                <a:spcPts val="6048"/>
              </a:lnSpc>
            </a:pPr>
            <a:r>
              <a:rPr lang="en-US" sz="8400" b="1">
                <a:solidFill>
                  <a:srgbClr val="980000"/>
                </a:solidFill>
                <a:latin typeface="Georgia Pro Bold"/>
                <a:ea typeface="Georgia Pro Bold"/>
                <a:cs typeface="Georgia Pro Bold"/>
                <a:sym typeface="Georgia Pro Bold"/>
              </a:rPr>
              <a:t>Why this matters for Wells Fargo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sp>
        <p:nvSpPr>
          <p:cNvPr id="8" name="TextBox 8"/>
          <p:cNvSpPr txBox="1"/>
          <p:nvPr/>
        </p:nvSpPr>
        <p:spPr>
          <a:xfrm>
            <a:off x="1630968" y="2266383"/>
            <a:ext cx="15024798" cy="6272536"/>
          </a:xfrm>
          <a:prstGeom prst="rect">
            <a:avLst/>
          </a:prstGeom>
        </p:spPr>
        <p:txBody>
          <a:bodyPr lIns="0" tIns="0" rIns="0" bIns="0" rtlCol="0" anchor="t">
            <a:spAutoFit/>
          </a:bodyPr>
          <a:lstStyle/>
          <a:p>
            <a:pPr algn="ctr">
              <a:lnSpc>
                <a:spcPts val="12200"/>
              </a:lnSpc>
            </a:pPr>
            <a:r>
              <a:rPr lang="en-US" sz="12200" b="1" i="1">
                <a:solidFill>
                  <a:srgbClr val="980000"/>
                </a:solidFill>
                <a:latin typeface="Georgia Pro Bold Italics"/>
                <a:ea typeface="Georgia Pro Bold Italics"/>
                <a:cs typeface="Georgia Pro Bold Italics"/>
                <a:sym typeface="Georgia Pro Bold Italics"/>
              </a:rPr>
              <a:t>NO MORE SWEATING ON</a:t>
            </a:r>
          </a:p>
          <a:p>
            <a:pPr algn="ctr">
              <a:lnSpc>
                <a:spcPts val="12200"/>
              </a:lnSpc>
            </a:pPr>
            <a:r>
              <a:rPr lang="en-US" sz="12200" b="1" i="1">
                <a:solidFill>
                  <a:srgbClr val="980000"/>
                </a:solidFill>
                <a:latin typeface="Georgia Pro Bold Italics"/>
                <a:ea typeface="Georgia Pro Bold Italics"/>
                <a:cs typeface="Georgia Pro Bold Italics"/>
                <a:sym typeface="Georgia Pro Bold Italics"/>
              </a:rPr>
              <a:t> I-75</a:t>
            </a:r>
          </a:p>
          <a:p>
            <a:pPr algn="ctr">
              <a:lnSpc>
                <a:spcPts val="12200"/>
              </a:lnSpc>
            </a:pPr>
            <a:endParaRPr lang="en-US" sz="12200" b="1" i="1">
              <a:solidFill>
                <a:srgbClr val="980000"/>
              </a:solidFill>
              <a:latin typeface="Georgia Pro Bold Italics"/>
              <a:ea typeface="Georgia Pro Bold Italics"/>
              <a:cs typeface="Georgia Pro Bold Italics"/>
              <a:sym typeface="Georgia Pro Bold Italics"/>
            </a:endParaRPr>
          </a:p>
        </p:txBody>
      </p:sp>
      <p:grpSp>
        <p:nvGrpSpPr>
          <p:cNvPr id="9" name="Group 9"/>
          <p:cNvGrpSpPr>
            <a:grpSpLocks noChangeAspect="1"/>
          </p:cNvGrpSpPr>
          <p:nvPr/>
        </p:nvGrpSpPr>
        <p:grpSpPr>
          <a:xfrm>
            <a:off x="623400" y="8872522"/>
            <a:ext cx="843148" cy="843148"/>
            <a:chOff x="0" y="0"/>
            <a:chExt cx="1124197" cy="1124197"/>
          </a:xfrm>
        </p:grpSpPr>
        <p:sp>
          <p:nvSpPr>
            <p:cNvPr id="10" name="Freeform 10"/>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1" name="Group 11"/>
          <p:cNvGrpSpPr/>
          <p:nvPr/>
        </p:nvGrpSpPr>
        <p:grpSpPr>
          <a:xfrm>
            <a:off x="524101" y="8852375"/>
            <a:ext cx="3968850" cy="1013850"/>
            <a:chOff x="0" y="0"/>
            <a:chExt cx="5291800" cy="1351800"/>
          </a:xfrm>
        </p:grpSpPr>
        <p:sp>
          <p:nvSpPr>
            <p:cNvPr id="12" name="Freeform 12"/>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3" name="Freeform 13"/>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4" name="AutoShape 14"/>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5" name="Group 15"/>
          <p:cNvGrpSpPr>
            <a:grpSpLocks noChangeAspect="1"/>
          </p:cNvGrpSpPr>
          <p:nvPr/>
        </p:nvGrpSpPr>
        <p:grpSpPr>
          <a:xfrm>
            <a:off x="457200" y="8852976"/>
            <a:ext cx="994548" cy="994548"/>
            <a:chOff x="0" y="0"/>
            <a:chExt cx="1326064" cy="1326064"/>
          </a:xfrm>
        </p:grpSpPr>
        <p:sp>
          <p:nvSpPr>
            <p:cNvPr id="16" name="Freeform 16"/>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7" name="Group 17"/>
          <p:cNvGrpSpPr>
            <a:grpSpLocks noChangeAspect="1"/>
          </p:cNvGrpSpPr>
          <p:nvPr/>
        </p:nvGrpSpPr>
        <p:grpSpPr>
          <a:xfrm>
            <a:off x="2011250" y="8821926"/>
            <a:ext cx="994550" cy="1074738"/>
            <a:chOff x="0" y="0"/>
            <a:chExt cx="1326067" cy="1432984"/>
          </a:xfrm>
        </p:grpSpPr>
        <p:sp>
          <p:nvSpPr>
            <p:cNvPr id="18" name="Freeform 18"/>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F14"/>
        </a:solidFill>
        <a:effectLst/>
      </p:bgPr>
    </p:bg>
    <p:spTree>
      <p:nvGrpSpPr>
        <p:cNvPr id="1" name=""/>
        <p:cNvGrpSpPr/>
        <p:nvPr/>
      </p:nvGrpSpPr>
      <p:grpSpPr>
        <a:xfrm>
          <a:off x="0" y="0"/>
          <a:ext cx="0" cy="0"/>
          <a:chOff x="0" y="0"/>
          <a:chExt cx="0" cy="0"/>
        </a:xfrm>
      </p:grpSpPr>
      <p:grpSp>
        <p:nvGrpSpPr>
          <p:cNvPr id="2" name="Group 2"/>
          <p:cNvGrpSpPr/>
          <p:nvPr/>
        </p:nvGrpSpPr>
        <p:grpSpPr>
          <a:xfrm>
            <a:off x="3378965" y="2568319"/>
            <a:ext cx="10780268" cy="2966100"/>
            <a:chOff x="0" y="0"/>
            <a:chExt cx="14373691" cy="3954800"/>
          </a:xfrm>
        </p:grpSpPr>
        <p:sp>
          <p:nvSpPr>
            <p:cNvPr id="3" name="Freeform 3"/>
            <p:cNvSpPr/>
            <p:nvPr/>
          </p:nvSpPr>
          <p:spPr>
            <a:xfrm>
              <a:off x="0" y="0"/>
              <a:ext cx="14373690" cy="3954800"/>
            </a:xfrm>
            <a:custGeom>
              <a:avLst/>
              <a:gdLst/>
              <a:ahLst/>
              <a:cxnLst/>
              <a:rect l="l" t="t" r="r" b="b"/>
              <a:pathLst>
                <a:path w="14373690" h="3954800">
                  <a:moveTo>
                    <a:pt x="0" y="0"/>
                  </a:moveTo>
                  <a:lnTo>
                    <a:pt x="14373690" y="0"/>
                  </a:lnTo>
                  <a:lnTo>
                    <a:pt x="14373690" y="3954800"/>
                  </a:lnTo>
                  <a:lnTo>
                    <a:pt x="0" y="3954800"/>
                  </a:lnTo>
                  <a:close/>
                </a:path>
              </a:pathLst>
            </a:custGeom>
            <a:solidFill>
              <a:srgbClr val="000000">
                <a:alpha val="0"/>
              </a:srgbClr>
            </a:solidFill>
          </p:spPr>
        </p:sp>
        <p:sp>
          <p:nvSpPr>
            <p:cNvPr id="4" name="TextBox 4"/>
            <p:cNvSpPr txBox="1"/>
            <p:nvPr/>
          </p:nvSpPr>
          <p:spPr>
            <a:xfrm>
              <a:off x="0" y="247650"/>
              <a:ext cx="14373691" cy="3707150"/>
            </a:xfrm>
            <a:prstGeom prst="rect">
              <a:avLst/>
            </a:prstGeom>
          </p:spPr>
          <p:txBody>
            <a:bodyPr lIns="0" tIns="0" rIns="0" bIns="0" rtlCol="0" anchor="ctr"/>
            <a:lstStyle/>
            <a:p>
              <a:pPr algn="l">
                <a:lnSpc>
                  <a:spcPts val="10944"/>
                </a:lnSpc>
              </a:pPr>
              <a:r>
                <a:rPr lang="en-US" sz="11400" b="1">
                  <a:solidFill>
                    <a:srgbClr val="FFFFFF"/>
                  </a:solidFill>
                  <a:latin typeface="Georgia Pro Bold"/>
                  <a:ea typeface="Georgia Pro Bold"/>
                  <a:cs typeface="Georgia Pro Bold"/>
                  <a:sym typeface="Georgia Pro Bold"/>
                </a:rPr>
                <a:t>THANK YOU!</a:t>
              </a:r>
            </a:p>
          </p:txBody>
        </p:sp>
      </p:grpSp>
      <p:grpSp>
        <p:nvGrpSpPr>
          <p:cNvPr id="5" name="Group 5"/>
          <p:cNvGrpSpPr/>
          <p:nvPr/>
        </p:nvGrpSpPr>
        <p:grpSpPr>
          <a:xfrm>
            <a:off x="683100" y="323140"/>
            <a:ext cx="1146000" cy="1200600"/>
            <a:chOff x="0" y="0"/>
            <a:chExt cx="1528000" cy="1600800"/>
          </a:xfrm>
        </p:grpSpPr>
        <p:sp>
          <p:nvSpPr>
            <p:cNvPr id="6" name="Freeform 6"/>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7" name="TextBox 7"/>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8" name="AutoShape 8"/>
          <p:cNvSpPr/>
          <p:nvPr/>
        </p:nvSpPr>
        <p:spPr>
          <a:xfrm rot="5250728">
            <a:off x="1560740" y="963946"/>
            <a:ext cx="438864" cy="0"/>
          </a:xfrm>
          <a:prstGeom prst="line">
            <a:avLst/>
          </a:prstGeom>
          <a:ln w="9525" cap="rnd">
            <a:solidFill>
              <a:srgbClr val="D9D9D9"/>
            </a:solidFill>
            <a:prstDash val="solid"/>
            <a:headEnd type="none" w="sm" len="sm"/>
            <a:tailEnd type="none" w="sm" len="sm"/>
          </a:ln>
        </p:spPr>
      </p:sp>
      <p:grpSp>
        <p:nvGrpSpPr>
          <p:cNvPr id="9" name="Group 9"/>
          <p:cNvGrpSpPr>
            <a:grpSpLocks noChangeAspect="1"/>
          </p:cNvGrpSpPr>
          <p:nvPr/>
        </p:nvGrpSpPr>
        <p:grpSpPr>
          <a:xfrm>
            <a:off x="1982400" y="754250"/>
            <a:ext cx="2343202" cy="419400"/>
            <a:chOff x="0" y="0"/>
            <a:chExt cx="3124269" cy="559200"/>
          </a:xfrm>
        </p:grpSpPr>
        <p:sp>
          <p:nvSpPr>
            <p:cNvPr id="10" name="Freeform 10"/>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11" name="Group 11"/>
          <p:cNvGrpSpPr>
            <a:grpSpLocks noChangeAspect="1"/>
          </p:cNvGrpSpPr>
          <p:nvPr/>
        </p:nvGrpSpPr>
        <p:grpSpPr>
          <a:xfrm>
            <a:off x="834524" y="492846"/>
            <a:ext cx="843148" cy="843148"/>
            <a:chOff x="0" y="0"/>
            <a:chExt cx="1124197" cy="1124197"/>
          </a:xfrm>
        </p:grpSpPr>
        <p:sp>
          <p:nvSpPr>
            <p:cNvPr id="12" name="Freeform 12"/>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3" name="Group 13"/>
          <p:cNvGrpSpPr>
            <a:grpSpLocks noChangeAspect="1"/>
          </p:cNvGrpSpPr>
          <p:nvPr/>
        </p:nvGrpSpPr>
        <p:grpSpPr>
          <a:xfrm>
            <a:off x="834500" y="447250"/>
            <a:ext cx="9815666" cy="1706000"/>
            <a:chOff x="0" y="0"/>
            <a:chExt cx="13087555" cy="2274667"/>
          </a:xfrm>
        </p:grpSpPr>
        <p:sp>
          <p:nvSpPr>
            <p:cNvPr id="14" name="Freeform 14"/>
            <p:cNvSpPr/>
            <p:nvPr/>
          </p:nvSpPr>
          <p:spPr>
            <a:xfrm>
              <a:off x="0" y="0"/>
              <a:ext cx="13087604" cy="2274697"/>
            </a:xfrm>
            <a:custGeom>
              <a:avLst/>
              <a:gdLst/>
              <a:ahLst/>
              <a:cxnLst/>
              <a:rect l="l" t="t" r="r" b="b"/>
              <a:pathLst>
                <a:path w="13087604" h="2274697">
                  <a:moveTo>
                    <a:pt x="0" y="0"/>
                  </a:moveTo>
                  <a:lnTo>
                    <a:pt x="13087604" y="0"/>
                  </a:lnTo>
                  <a:lnTo>
                    <a:pt x="13087604" y="2274697"/>
                  </a:lnTo>
                  <a:lnTo>
                    <a:pt x="0" y="2274697"/>
                  </a:lnTo>
                  <a:lnTo>
                    <a:pt x="0" y="0"/>
                  </a:lnTo>
                  <a:close/>
                </a:path>
              </a:pathLst>
            </a:custGeom>
            <a:blipFill>
              <a:blip r:embed="rId5"/>
              <a:stretch>
                <a:fillRect b="1"/>
              </a:stretch>
            </a:blipFill>
          </p:spPr>
        </p:sp>
      </p:grpSp>
      <p:sp>
        <p:nvSpPr>
          <p:cNvPr id="15" name="TextBox 15"/>
          <p:cNvSpPr txBox="1"/>
          <p:nvPr/>
        </p:nvSpPr>
        <p:spPr>
          <a:xfrm>
            <a:off x="3891913" y="5128302"/>
            <a:ext cx="9748644" cy="407869"/>
          </a:xfrm>
          <a:prstGeom prst="rect">
            <a:avLst/>
          </a:prstGeom>
        </p:spPr>
        <p:txBody>
          <a:bodyPr wrap="square" lIns="0" tIns="0" rIns="0" bIns="0" rtlCol="0" anchor="t">
            <a:spAutoFit/>
          </a:bodyPr>
          <a:lstStyle/>
          <a:p>
            <a:pPr algn="l">
              <a:lnSpc>
                <a:spcPts val="3120"/>
              </a:lnSpc>
            </a:pPr>
            <a:r>
              <a:rPr lang="en-US" sz="3200" dirty="0">
                <a:solidFill>
                  <a:schemeClr val="bg1"/>
                </a:solidFill>
                <a:latin typeface="Georgia Pro"/>
                <a:ea typeface="Georgia Pro"/>
                <a:cs typeface="Georgia Pro"/>
                <a:sym typeface="Georgia Pro"/>
              </a:rPr>
              <a:t>The slide deck doesn't do </a:t>
            </a:r>
            <a:r>
              <a:rPr lang="en-US" sz="3200" err="1">
                <a:solidFill>
                  <a:schemeClr val="bg1"/>
                </a:solidFill>
                <a:latin typeface="Georgia Pro"/>
                <a:ea typeface="Georgia Pro"/>
                <a:cs typeface="Georgia Pro"/>
                <a:sym typeface="Georgia Pro"/>
              </a:rPr>
              <a:t>Trustline</a:t>
            </a:r>
            <a:r>
              <a:rPr lang="en-US" sz="3200" dirty="0">
                <a:solidFill>
                  <a:schemeClr val="bg1"/>
                </a:solidFill>
                <a:latin typeface="Georgia Pro"/>
                <a:ea typeface="Georgia Pro"/>
                <a:cs typeface="Georgia Pro"/>
                <a:sym typeface="Georgia Pro"/>
              </a:rPr>
              <a:t> justice, seriously. </a:t>
            </a:r>
            <a:endParaRPr lang="en-US" sz="3200" dirty="0">
              <a:solidFill>
                <a:schemeClr val="bg1"/>
              </a:solidFill>
              <a:latin typeface="Georgia Pro"/>
              <a:ea typeface="Georgia Pro"/>
              <a:cs typeface="Georgia Pro"/>
            </a:endParaRPr>
          </a:p>
        </p:txBody>
      </p:sp>
      <p:sp>
        <p:nvSpPr>
          <p:cNvPr id="17" name="TextBox 16">
            <a:extLst>
              <a:ext uri="{FF2B5EF4-FFF2-40B4-BE49-F238E27FC236}">
                <a16:creationId xmlns:a16="http://schemas.microsoft.com/office/drawing/2014/main" id="{81DCE827-EAD7-DF03-6FE3-FD8D1235FF00}"/>
              </a:ext>
            </a:extLst>
          </p:cNvPr>
          <p:cNvSpPr txBox="1"/>
          <p:nvPr/>
        </p:nvSpPr>
        <p:spPr>
          <a:xfrm>
            <a:off x="5219341" y="9348518"/>
            <a:ext cx="70961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bg1"/>
                </a:solidFill>
                <a:latin typeface="Georgia Pro"/>
                <a:ea typeface="+mn-lt"/>
                <a:cs typeface="+mn-lt"/>
              </a:rPr>
              <a:t>https://github.com/filiprumenovski/Trustline/</a:t>
            </a:r>
            <a:endParaRPr lang="en-US" sz="2400">
              <a:solidFill>
                <a:schemeClr val="bg1"/>
              </a:solidFill>
              <a:latin typeface="Georgia Pro"/>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8" name="Group 8"/>
          <p:cNvGrpSpPr/>
          <p:nvPr/>
        </p:nvGrpSpPr>
        <p:grpSpPr>
          <a:xfrm>
            <a:off x="524101" y="8852375"/>
            <a:ext cx="3968850" cy="1013850"/>
            <a:chOff x="0" y="0"/>
            <a:chExt cx="5291800" cy="1351800"/>
          </a:xfrm>
        </p:grpSpPr>
        <p:sp>
          <p:nvSpPr>
            <p:cNvPr id="9" name="Freeform 9"/>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0" name="Freeform 10"/>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1" name="AutoShape 11"/>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2" name="Group 12"/>
          <p:cNvGrpSpPr>
            <a:grpSpLocks noChangeAspect="1"/>
          </p:cNvGrpSpPr>
          <p:nvPr/>
        </p:nvGrpSpPr>
        <p:grpSpPr>
          <a:xfrm>
            <a:off x="457200" y="8852976"/>
            <a:ext cx="994548" cy="994548"/>
            <a:chOff x="0" y="0"/>
            <a:chExt cx="1326064" cy="1326064"/>
          </a:xfrm>
        </p:grpSpPr>
        <p:sp>
          <p:nvSpPr>
            <p:cNvPr id="13" name="Freeform 13"/>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4" name="Group 14"/>
          <p:cNvGrpSpPr>
            <a:grpSpLocks noChangeAspect="1"/>
          </p:cNvGrpSpPr>
          <p:nvPr/>
        </p:nvGrpSpPr>
        <p:grpSpPr>
          <a:xfrm>
            <a:off x="2011250" y="8821926"/>
            <a:ext cx="994550" cy="1074738"/>
            <a:chOff x="0" y="0"/>
            <a:chExt cx="1326067" cy="1432984"/>
          </a:xfrm>
        </p:grpSpPr>
        <p:sp>
          <p:nvSpPr>
            <p:cNvPr id="15" name="Freeform 15"/>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6" name="TextBox 16"/>
          <p:cNvSpPr txBox="1"/>
          <p:nvPr/>
        </p:nvSpPr>
        <p:spPr>
          <a:xfrm>
            <a:off x="457200" y="590919"/>
            <a:ext cx="17114550" cy="3123057"/>
          </a:xfrm>
          <a:prstGeom prst="rect">
            <a:avLst/>
          </a:prstGeom>
        </p:spPr>
        <p:txBody>
          <a:bodyPr lIns="0" tIns="0" rIns="0" bIns="0" rtlCol="0" anchor="t">
            <a:spAutoFit/>
          </a:bodyPr>
          <a:lstStyle/>
          <a:p>
            <a:pPr algn="l">
              <a:lnSpc>
                <a:spcPts val="8064"/>
              </a:lnSpc>
            </a:pPr>
            <a:r>
              <a:rPr lang="en-US" sz="8400" b="1">
                <a:solidFill>
                  <a:srgbClr val="980000"/>
                </a:solidFill>
                <a:latin typeface="Georgia Pro Bold"/>
                <a:ea typeface="Georgia Pro Bold"/>
                <a:cs typeface="Georgia Pro Bold"/>
                <a:sym typeface="Georgia Pro Bold"/>
              </a:rPr>
              <a:t>Living One Expense Away From Crisis</a:t>
            </a:r>
          </a:p>
          <a:p>
            <a:pPr algn="l">
              <a:lnSpc>
                <a:spcPts val="8064"/>
              </a:lnSpc>
            </a:pPr>
            <a:endParaRPr lang="en-US" sz="8400" b="1">
              <a:solidFill>
                <a:srgbClr val="980000"/>
              </a:solidFill>
              <a:latin typeface="Georgia Pro Bold"/>
              <a:ea typeface="Georgia Pro Bold"/>
              <a:cs typeface="Georgia Pro Bold"/>
              <a:sym typeface="Georgia Pro Bold"/>
            </a:endParaRPr>
          </a:p>
        </p:txBody>
      </p:sp>
      <p:sp>
        <p:nvSpPr>
          <p:cNvPr id="17" name="TextBox 17"/>
          <p:cNvSpPr txBox="1"/>
          <p:nvPr/>
        </p:nvSpPr>
        <p:spPr>
          <a:xfrm>
            <a:off x="3625622" y="3385528"/>
            <a:ext cx="11935680" cy="4235880"/>
          </a:xfrm>
          <a:prstGeom prst="rect">
            <a:avLst/>
          </a:prstGeom>
        </p:spPr>
        <p:txBody>
          <a:bodyPr lIns="0" tIns="0" rIns="0" bIns="0" rtlCol="0" anchor="t">
            <a:spAutoFit/>
          </a:bodyPr>
          <a:lstStyle/>
          <a:p>
            <a:pPr marL="723265" lvl="1" indent="-361315" algn="l">
              <a:lnSpc>
                <a:spcPts val="6839"/>
              </a:lnSpc>
              <a:buFont typeface="Arial"/>
              <a:buChar char="•"/>
            </a:pPr>
            <a:r>
              <a:rPr lang="en-US" sz="3950" b="1" spc="-119" dirty="0">
                <a:latin typeface="Geist Bold"/>
                <a:ea typeface="Geist Bold"/>
                <a:cs typeface="Geist Bold"/>
                <a:sym typeface="Geist Bold"/>
              </a:rPr>
              <a:t>Millions live paycheck to paycheck.</a:t>
            </a:r>
            <a:endParaRPr lang="en-US" sz="3950" b="1" spc="-119" dirty="0">
              <a:latin typeface="Geist Bold"/>
              <a:ea typeface="Geist Bold"/>
              <a:cs typeface="Geist Bold"/>
            </a:endParaRPr>
          </a:p>
          <a:p>
            <a:pPr marL="462280" lvl="1" indent="-231140" algn="l">
              <a:lnSpc>
                <a:spcPts val="4369"/>
              </a:lnSpc>
            </a:pPr>
            <a:r>
              <a:rPr lang="en-US" sz="2550" spc="-102" dirty="0">
                <a:latin typeface="Geist"/>
                <a:ea typeface="Geist"/>
                <a:cs typeface="Geist"/>
                <a:sym typeface="Geist"/>
              </a:rPr>
              <a:t>An unexpected repair, medical cost, or late fee can spiral quickly.</a:t>
            </a:r>
            <a:endParaRPr lang="en-US" sz="2550" spc="-102" dirty="0">
              <a:latin typeface="Geist"/>
              <a:ea typeface="Geist"/>
              <a:cs typeface="Geist"/>
            </a:endParaRPr>
          </a:p>
          <a:p>
            <a:pPr marL="723265" lvl="1" indent="-361315" algn="l">
              <a:lnSpc>
                <a:spcPts val="6839"/>
              </a:lnSpc>
              <a:buFont typeface="Arial"/>
              <a:buChar char="•"/>
            </a:pPr>
            <a:r>
              <a:rPr lang="en-US" sz="3950" b="1" spc="-119" dirty="0">
                <a:latin typeface="Geist Bold"/>
                <a:ea typeface="Geist Bold"/>
                <a:cs typeface="Geist Bold"/>
                <a:sym typeface="Geist Bold"/>
              </a:rPr>
              <a:t>One bill triggers cascading debt.</a:t>
            </a:r>
            <a:endParaRPr lang="en-US" sz="3950" b="1" spc="-119" dirty="0">
              <a:latin typeface="Geist Bold"/>
              <a:ea typeface="Geist Bold"/>
              <a:cs typeface="Geist Bold"/>
            </a:endParaRPr>
          </a:p>
          <a:p>
            <a:pPr marL="462280" lvl="1" indent="-231140" algn="l">
              <a:lnSpc>
                <a:spcPts val="4369"/>
              </a:lnSpc>
            </a:pPr>
            <a:r>
              <a:rPr lang="en-US" sz="2550" b="1" spc="-102" dirty="0">
                <a:latin typeface="Geist Medium"/>
                <a:ea typeface="Geist Medium"/>
                <a:cs typeface="Geist Medium"/>
                <a:sym typeface="Geist Medium"/>
              </a:rPr>
              <a:t>An unexpected repair, medical cost, or late fee can spiral quickly.</a:t>
            </a:r>
            <a:endParaRPr lang="en-US" sz="2550" b="1" spc="-102" dirty="0">
              <a:latin typeface="Geist Medium"/>
              <a:ea typeface="Geist Medium"/>
              <a:cs typeface="Geist Medium"/>
            </a:endParaRPr>
          </a:p>
          <a:p>
            <a:pPr marL="723265" lvl="1" indent="-361315" algn="l">
              <a:lnSpc>
                <a:spcPts val="6839"/>
              </a:lnSpc>
              <a:buFont typeface="Arial"/>
              <a:buChar char="•"/>
            </a:pPr>
            <a:r>
              <a:rPr lang="en-US" sz="3950" b="1" spc="-119" dirty="0">
                <a:latin typeface="Geist Bold"/>
                <a:ea typeface="Geist Bold"/>
                <a:cs typeface="Geist Bold"/>
                <a:sym typeface="Geist Bold"/>
              </a:rPr>
              <a:t>Stability feels out of reach.</a:t>
            </a:r>
            <a:endParaRPr lang="en-US" sz="3950" b="1" spc="-119" dirty="0">
              <a:latin typeface="Geist Bold"/>
              <a:ea typeface="Geist Bold"/>
              <a:cs typeface="Geist Bold"/>
            </a:endParaRPr>
          </a:p>
          <a:p>
            <a:pPr marL="462280" lvl="1" indent="-231140" algn="l">
              <a:lnSpc>
                <a:spcPts val="4369"/>
              </a:lnSpc>
            </a:pPr>
            <a:r>
              <a:rPr lang="en-US" sz="2550" b="1" spc="-102" dirty="0">
                <a:latin typeface="Geist Medium"/>
                <a:ea typeface="Geist Medium"/>
                <a:cs typeface="Geist Medium"/>
                <a:sym typeface="Geist Medium"/>
              </a:rPr>
              <a:t>Without a safety net, people live in constant financial anxiety.</a:t>
            </a:r>
            <a:endParaRPr lang="en-US" sz="2550" b="1" spc="-102" dirty="0">
              <a:latin typeface="Geist Medium"/>
              <a:ea typeface="Geist Medium"/>
              <a:cs typeface="Geis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8" name="Group 8"/>
          <p:cNvGrpSpPr>
            <a:grpSpLocks noChangeAspect="1"/>
          </p:cNvGrpSpPr>
          <p:nvPr/>
        </p:nvGrpSpPr>
        <p:grpSpPr>
          <a:xfrm>
            <a:off x="623400" y="8872522"/>
            <a:ext cx="843148" cy="843148"/>
            <a:chOff x="0" y="0"/>
            <a:chExt cx="1124197" cy="1124197"/>
          </a:xfrm>
        </p:grpSpPr>
        <p:sp>
          <p:nvSpPr>
            <p:cNvPr id="9" name="Freeform 9"/>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0" name="Group 10"/>
          <p:cNvGrpSpPr/>
          <p:nvPr/>
        </p:nvGrpSpPr>
        <p:grpSpPr>
          <a:xfrm>
            <a:off x="524101" y="8852375"/>
            <a:ext cx="3968850" cy="1013850"/>
            <a:chOff x="0" y="0"/>
            <a:chExt cx="5291800" cy="1351800"/>
          </a:xfrm>
        </p:grpSpPr>
        <p:sp>
          <p:nvSpPr>
            <p:cNvPr id="11" name="Freeform 11"/>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2" name="Freeform 12"/>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3" name="AutoShape 13"/>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4" name="Group 14"/>
          <p:cNvGrpSpPr>
            <a:grpSpLocks noChangeAspect="1"/>
          </p:cNvGrpSpPr>
          <p:nvPr/>
        </p:nvGrpSpPr>
        <p:grpSpPr>
          <a:xfrm>
            <a:off x="457200" y="8852976"/>
            <a:ext cx="994548" cy="994548"/>
            <a:chOff x="0" y="0"/>
            <a:chExt cx="1326064" cy="1326064"/>
          </a:xfrm>
        </p:grpSpPr>
        <p:sp>
          <p:nvSpPr>
            <p:cNvPr id="15" name="Freeform 15"/>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6" name="Group 16"/>
          <p:cNvGrpSpPr>
            <a:grpSpLocks noChangeAspect="1"/>
          </p:cNvGrpSpPr>
          <p:nvPr/>
        </p:nvGrpSpPr>
        <p:grpSpPr>
          <a:xfrm>
            <a:off x="2011250" y="8821926"/>
            <a:ext cx="994550" cy="1074738"/>
            <a:chOff x="0" y="0"/>
            <a:chExt cx="1326067" cy="1432984"/>
          </a:xfrm>
        </p:grpSpPr>
        <p:sp>
          <p:nvSpPr>
            <p:cNvPr id="17" name="Freeform 17"/>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8" name="Freeform 18"/>
          <p:cNvSpPr/>
          <p:nvPr/>
        </p:nvSpPr>
        <p:spPr>
          <a:xfrm>
            <a:off x="10037877" y="2787575"/>
            <a:ext cx="6715227" cy="7503047"/>
          </a:xfrm>
          <a:custGeom>
            <a:avLst/>
            <a:gdLst/>
            <a:ahLst/>
            <a:cxnLst/>
            <a:rect l="l" t="t" r="r" b="b"/>
            <a:pathLst>
              <a:path w="6715227" h="7503047">
                <a:moveTo>
                  <a:pt x="0" y="0"/>
                </a:moveTo>
                <a:lnTo>
                  <a:pt x="6715227" y="0"/>
                </a:lnTo>
                <a:lnTo>
                  <a:pt x="6715227" y="7503047"/>
                </a:lnTo>
                <a:lnTo>
                  <a:pt x="0" y="7503047"/>
                </a:lnTo>
                <a:lnTo>
                  <a:pt x="0" y="0"/>
                </a:lnTo>
                <a:close/>
              </a:path>
            </a:pathLst>
          </a:custGeom>
          <a:blipFill>
            <a:blip r:embed="rId6"/>
            <a:stretch>
              <a:fillRect/>
            </a:stretch>
          </a:blipFill>
        </p:spPr>
      </p:sp>
      <p:sp>
        <p:nvSpPr>
          <p:cNvPr id="19" name="TextBox 19"/>
          <p:cNvSpPr txBox="1"/>
          <p:nvPr/>
        </p:nvSpPr>
        <p:spPr>
          <a:xfrm>
            <a:off x="624825" y="1072075"/>
            <a:ext cx="17114550" cy="544950"/>
          </a:xfrm>
          <a:prstGeom prst="rect">
            <a:avLst/>
          </a:prstGeom>
        </p:spPr>
        <p:txBody>
          <a:bodyPr lIns="0" tIns="0" rIns="0" bIns="0" rtlCol="0" anchor="t">
            <a:spAutoFit/>
          </a:bodyPr>
          <a:lstStyle/>
          <a:p>
            <a:pPr algn="l">
              <a:lnSpc>
                <a:spcPts val="6048"/>
              </a:lnSpc>
            </a:pPr>
            <a:r>
              <a:rPr lang="en-US" sz="8400" b="1">
                <a:solidFill>
                  <a:srgbClr val="980000"/>
                </a:solidFill>
                <a:latin typeface="Georgia Pro Bold"/>
                <a:ea typeface="Georgia Pro Bold"/>
                <a:cs typeface="Georgia Pro Bold"/>
                <a:sym typeface="Georgia Pro Bold"/>
              </a:rPr>
              <a:t>Not Just Another Quick Loan App. </a:t>
            </a:r>
          </a:p>
        </p:txBody>
      </p:sp>
      <p:sp>
        <p:nvSpPr>
          <p:cNvPr id="20" name="TextBox 20"/>
          <p:cNvSpPr txBox="1"/>
          <p:nvPr/>
        </p:nvSpPr>
        <p:spPr>
          <a:xfrm>
            <a:off x="624825" y="3335471"/>
            <a:ext cx="8051437" cy="5205656"/>
          </a:xfrm>
          <a:prstGeom prst="rect">
            <a:avLst/>
          </a:prstGeom>
        </p:spPr>
        <p:txBody>
          <a:bodyPr lIns="0" tIns="0" rIns="0" bIns="0" rtlCol="0" anchor="t">
            <a:spAutoFit/>
          </a:bodyPr>
          <a:lstStyle/>
          <a:p>
            <a:pPr marL="577215" lvl="1" indent="-288290" algn="l">
              <a:lnSpc>
                <a:spcPts val="5459"/>
              </a:lnSpc>
              <a:buFont typeface="Arial"/>
              <a:buChar char="•"/>
            </a:pPr>
            <a:r>
              <a:rPr lang="en-US" sz="3150" b="1" spc="-95" dirty="0">
                <a:solidFill>
                  <a:schemeClr val="tx1">
                    <a:lumMod val="85000"/>
                    <a:lumOff val="15000"/>
                  </a:schemeClr>
                </a:solidFill>
                <a:latin typeface="Geist Bold"/>
                <a:ea typeface="Geist Bold"/>
                <a:cs typeface="Geist Bold"/>
                <a:sym typeface="Geist Bold"/>
              </a:rPr>
              <a:t>Access to cash isn’t the solution.</a:t>
            </a:r>
            <a:endParaRPr lang="en-US" sz="3150" b="1" spc="-95" dirty="0">
              <a:solidFill>
                <a:schemeClr val="tx1">
                  <a:lumMod val="85000"/>
                  <a:lumOff val="15000"/>
                </a:schemeClr>
              </a:solidFill>
              <a:latin typeface="Geist Bold"/>
              <a:ea typeface="Geist Bold"/>
              <a:cs typeface="Geist Bold"/>
            </a:endParaRPr>
          </a:p>
          <a:p>
            <a:pPr marL="403225" lvl="1" indent="-201295" algn="l">
              <a:lnSpc>
                <a:spcPts val="3811"/>
              </a:lnSpc>
            </a:pPr>
            <a:r>
              <a:rPr lang="en-US" sz="2200" spc="-89" dirty="0">
                <a:solidFill>
                  <a:schemeClr val="tx1">
                    <a:lumMod val="85000"/>
                    <a:lumOff val="15000"/>
                  </a:schemeClr>
                </a:solidFill>
                <a:latin typeface="Geist Medium"/>
                <a:ea typeface="Geist Medium"/>
                <a:cs typeface="Geist Medium"/>
                <a:sym typeface="Geist Medium"/>
              </a:rPr>
              <a:t>Quick advances without support don’t build stability.</a:t>
            </a:r>
            <a:endParaRPr lang="en-US" sz="2200" spc="-89" dirty="0">
              <a:solidFill>
                <a:schemeClr val="tx1">
                  <a:lumMod val="85000"/>
                  <a:lumOff val="15000"/>
                </a:schemeClr>
              </a:solidFill>
              <a:latin typeface="Geist Medium"/>
              <a:ea typeface="Geist Medium"/>
              <a:cs typeface="Geist Medium"/>
            </a:endParaRPr>
          </a:p>
          <a:p>
            <a:pPr marL="577215" lvl="1" indent="-288290" algn="l">
              <a:lnSpc>
                <a:spcPts val="5459"/>
              </a:lnSpc>
              <a:buFont typeface="Arial"/>
              <a:buChar char="•"/>
            </a:pPr>
            <a:r>
              <a:rPr lang="en-US" sz="3150" b="1" spc="-95" dirty="0">
                <a:solidFill>
                  <a:schemeClr val="tx1">
                    <a:lumMod val="85000"/>
                    <a:lumOff val="15000"/>
                  </a:schemeClr>
                </a:solidFill>
                <a:latin typeface="Geist Bold"/>
                <a:ea typeface="Geist Bold"/>
                <a:cs typeface="Geist Bold"/>
                <a:sym typeface="Geist Bold"/>
              </a:rPr>
              <a:t>An advance without guidance just keeps you stuck.</a:t>
            </a:r>
            <a:endParaRPr lang="en-US" sz="3150" b="1" spc="-95" dirty="0">
              <a:solidFill>
                <a:schemeClr val="tx1">
                  <a:lumMod val="85000"/>
                  <a:lumOff val="15000"/>
                </a:schemeClr>
              </a:solidFill>
              <a:latin typeface="Geist Bold"/>
              <a:ea typeface="Geist Bold"/>
              <a:cs typeface="Geist Bold"/>
            </a:endParaRPr>
          </a:p>
          <a:p>
            <a:pPr marL="403225" lvl="1" indent="-201295" algn="l">
              <a:lnSpc>
                <a:spcPts val="3811"/>
              </a:lnSpc>
            </a:pPr>
            <a:r>
              <a:rPr lang="en-US" sz="2200" spc="-89" dirty="0">
                <a:solidFill>
                  <a:schemeClr val="tx1">
                    <a:lumMod val="85000"/>
                    <a:lumOff val="15000"/>
                  </a:schemeClr>
                </a:solidFill>
                <a:latin typeface="Geist Medium"/>
                <a:ea typeface="Geist Medium"/>
                <a:cs typeface="Geist Medium"/>
                <a:sym typeface="Geist Medium"/>
              </a:rPr>
              <a:t>Without coaching, customers stay stuck in the same cycle.</a:t>
            </a:r>
            <a:endParaRPr lang="en-US" sz="2200" spc="-89" dirty="0">
              <a:solidFill>
                <a:schemeClr val="tx1">
                  <a:lumMod val="85000"/>
                  <a:lumOff val="15000"/>
                </a:schemeClr>
              </a:solidFill>
              <a:latin typeface="Geist Medium"/>
              <a:ea typeface="Geist Medium"/>
              <a:cs typeface="Geist Medium"/>
            </a:endParaRPr>
          </a:p>
          <a:p>
            <a:pPr marL="577215" lvl="1" indent="-288290" algn="l">
              <a:lnSpc>
                <a:spcPts val="5459"/>
              </a:lnSpc>
              <a:buFont typeface="Arial"/>
              <a:buChar char="•"/>
            </a:pPr>
            <a:r>
              <a:rPr lang="en-US" sz="3150" b="1" spc="-95" dirty="0">
                <a:solidFill>
                  <a:schemeClr val="tx1">
                    <a:lumMod val="85000"/>
                    <a:lumOff val="15000"/>
                  </a:schemeClr>
                </a:solidFill>
                <a:latin typeface="Geist Bold"/>
                <a:ea typeface="Geist Bold"/>
                <a:cs typeface="Geist Bold"/>
                <a:sym typeface="Geist Bold"/>
              </a:rPr>
              <a:t>People need a system to get ahead.</a:t>
            </a:r>
            <a:endParaRPr lang="en-US" sz="3150" b="1" spc="-95" dirty="0">
              <a:solidFill>
                <a:schemeClr val="tx1">
                  <a:lumMod val="85000"/>
                  <a:lumOff val="15000"/>
                </a:schemeClr>
              </a:solidFill>
              <a:latin typeface="Geist Bold"/>
              <a:ea typeface="Geist Bold"/>
              <a:cs typeface="Geist Bold"/>
            </a:endParaRPr>
          </a:p>
          <a:p>
            <a:pPr indent="-255270" algn="l">
              <a:lnSpc>
                <a:spcPts val="3811"/>
              </a:lnSpc>
            </a:pPr>
            <a:r>
              <a:rPr lang="en-US" sz="2200" spc="-89" dirty="0">
                <a:solidFill>
                  <a:schemeClr val="tx1">
                    <a:lumMod val="85000"/>
                    <a:lumOff val="15000"/>
                  </a:schemeClr>
                </a:solidFill>
                <a:latin typeface="Geist Medium"/>
                <a:ea typeface="Geist Medium"/>
                <a:cs typeface="Geist Medium"/>
                <a:sym typeface="Geist Medium"/>
              </a:rPr>
              <a:t>Lasting progress comes from tools that build habits, not just loans.</a:t>
            </a:r>
            <a:endParaRPr lang="en-US" sz="2200" spc="-89" dirty="0">
              <a:solidFill>
                <a:schemeClr val="tx1">
                  <a:lumMod val="85000"/>
                  <a:lumOff val="15000"/>
                </a:schemeClr>
              </a:solidFill>
              <a:latin typeface="Geist Medium"/>
              <a:ea typeface="Geist Medium"/>
              <a:cs typeface="Geist Medium"/>
            </a:endParaRPr>
          </a:p>
          <a:p>
            <a:pPr algn="l">
              <a:lnSpc>
                <a:spcPts val="3811"/>
              </a:lnSpc>
            </a:pPr>
            <a:endParaRPr lang="en-US" sz="2200" b="1" spc="-89" dirty="0">
              <a:solidFill>
                <a:schemeClr val="tx1">
                  <a:lumMod val="85000"/>
                  <a:lumOff val="15000"/>
                </a:schemeClr>
              </a:solidFill>
              <a:latin typeface="Geist Medium"/>
              <a:ea typeface="Geist Medium"/>
              <a:cs typeface="Geis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sp>
        <p:nvSpPr>
          <p:cNvPr id="8" name="TextBox 8"/>
          <p:cNvSpPr txBox="1"/>
          <p:nvPr/>
        </p:nvSpPr>
        <p:spPr>
          <a:xfrm>
            <a:off x="760853" y="1558465"/>
            <a:ext cx="16384762" cy="5262626"/>
          </a:xfrm>
          <a:prstGeom prst="rect">
            <a:avLst/>
          </a:prstGeom>
        </p:spPr>
        <p:txBody>
          <a:bodyPr lIns="0" tIns="0" rIns="0" bIns="0" rtlCol="0" anchor="t">
            <a:spAutoFit/>
          </a:bodyPr>
          <a:lstStyle/>
          <a:p>
            <a:pPr algn="ctr">
              <a:lnSpc>
                <a:spcPts val="8282"/>
              </a:lnSpc>
            </a:pPr>
            <a:r>
              <a:rPr lang="en-US" sz="8200" b="1">
                <a:solidFill>
                  <a:srgbClr val="980000"/>
                </a:solidFill>
                <a:latin typeface="Georgia Pro Bold"/>
                <a:ea typeface="Georgia Pro Bold"/>
                <a:cs typeface="Georgia Pro Bold"/>
                <a:sym typeface="Georgia Pro Bold"/>
              </a:rPr>
              <a:t>We help you build better habits. </a:t>
            </a:r>
          </a:p>
          <a:p>
            <a:pPr algn="ctr">
              <a:lnSpc>
                <a:spcPts val="8282"/>
              </a:lnSpc>
            </a:pPr>
            <a:r>
              <a:rPr lang="en-US" sz="8200" b="1">
                <a:solidFill>
                  <a:srgbClr val="980000"/>
                </a:solidFill>
                <a:latin typeface="Georgia Pro Bold"/>
                <a:ea typeface="Georgia Pro Bold"/>
                <a:cs typeface="Georgia Pro Bold"/>
                <a:sym typeface="Georgia Pro Bold"/>
              </a:rPr>
              <a:t>Then, we have your back when life happens.</a:t>
            </a:r>
          </a:p>
          <a:p>
            <a:pPr algn="l">
              <a:lnSpc>
                <a:spcPts val="7872"/>
              </a:lnSpc>
            </a:pPr>
            <a:endParaRPr lang="en-US" sz="8200" b="1">
              <a:solidFill>
                <a:srgbClr val="980000"/>
              </a:solidFill>
              <a:latin typeface="Georgia Pro Bold"/>
              <a:ea typeface="Georgia Pro Bold"/>
              <a:cs typeface="Georgia Pro Bold"/>
              <a:sym typeface="Georgia Pro Bold"/>
            </a:endParaRPr>
          </a:p>
        </p:txBody>
      </p:sp>
      <p:grpSp>
        <p:nvGrpSpPr>
          <p:cNvPr id="9" name="Group 9"/>
          <p:cNvGrpSpPr>
            <a:grpSpLocks noChangeAspect="1"/>
          </p:cNvGrpSpPr>
          <p:nvPr/>
        </p:nvGrpSpPr>
        <p:grpSpPr>
          <a:xfrm>
            <a:off x="623400" y="8872522"/>
            <a:ext cx="843148" cy="843148"/>
            <a:chOff x="0" y="0"/>
            <a:chExt cx="1124197" cy="1124197"/>
          </a:xfrm>
        </p:grpSpPr>
        <p:sp>
          <p:nvSpPr>
            <p:cNvPr id="10" name="Freeform 10"/>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1" name="Group 11"/>
          <p:cNvGrpSpPr/>
          <p:nvPr/>
        </p:nvGrpSpPr>
        <p:grpSpPr>
          <a:xfrm>
            <a:off x="524101" y="8852375"/>
            <a:ext cx="3968850" cy="1013850"/>
            <a:chOff x="0" y="0"/>
            <a:chExt cx="5291800" cy="1351800"/>
          </a:xfrm>
        </p:grpSpPr>
        <p:sp>
          <p:nvSpPr>
            <p:cNvPr id="12" name="Freeform 12"/>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3" name="Freeform 13"/>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4" name="AutoShape 14"/>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5" name="Group 15"/>
          <p:cNvGrpSpPr>
            <a:grpSpLocks noChangeAspect="1"/>
          </p:cNvGrpSpPr>
          <p:nvPr/>
        </p:nvGrpSpPr>
        <p:grpSpPr>
          <a:xfrm>
            <a:off x="457200" y="8852976"/>
            <a:ext cx="994548" cy="994548"/>
            <a:chOff x="0" y="0"/>
            <a:chExt cx="1326064" cy="1326064"/>
          </a:xfrm>
        </p:grpSpPr>
        <p:sp>
          <p:nvSpPr>
            <p:cNvPr id="16" name="Freeform 16"/>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7" name="Group 17"/>
          <p:cNvGrpSpPr>
            <a:grpSpLocks noChangeAspect="1"/>
          </p:cNvGrpSpPr>
          <p:nvPr/>
        </p:nvGrpSpPr>
        <p:grpSpPr>
          <a:xfrm>
            <a:off x="2011250" y="8821926"/>
            <a:ext cx="994550" cy="1074738"/>
            <a:chOff x="0" y="0"/>
            <a:chExt cx="1326067" cy="1432984"/>
          </a:xfrm>
        </p:grpSpPr>
        <p:sp>
          <p:nvSpPr>
            <p:cNvPr id="18" name="Freeform 18"/>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9" name="Freeform 19"/>
          <p:cNvSpPr/>
          <p:nvPr/>
        </p:nvSpPr>
        <p:spPr>
          <a:xfrm>
            <a:off x="5123379" y="6037618"/>
            <a:ext cx="7659711" cy="2010674"/>
          </a:xfrm>
          <a:custGeom>
            <a:avLst/>
            <a:gdLst/>
            <a:ahLst/>
            <a:cxnLst/>
            <a:rect l="l" t="t" r="r" b="b"/>
            <a:pathLst>
              <a:path w="7659711" h="2010674">
                <a:moveTo>
                  <a:pt x="0" y="0"/>
                </a:moveTo>
                <a:lnTo>
                  <a:pt x="7659710" y="0"/>
                </a:lnTo>
                <a:lnTo>
                  <a:pt x="7659710" y="2010674"/>
                </a:lnTo>
                <a:lnTo>
                  <a:pt x="0" y="2010674"/>
                </a:lnTo>
                <a:lnTo>
                  <a:pt x="0" y="0"/>
                </a:lnTo>
                <a:close/>
              </a:path>
            </a:pathLst>
          </a:custGeom>
          <a:blipFill>
            <a:blip r:embed="rId6"/>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sp>
        <p:nvSpPr>
          <p:cNvPr id="8" name="TextBox 8"/>
          <p:cNvSpPr txBox="1"/>
          <p:nvPr/>
        </p:nvSpPr>
        <p:spPr>
          <a:xfrm>
            <a:off x="457200" y="3661243"/>
            <a:ext cx="9489599" cy="3451779"/>
          </a:xfrm>
          <a:prstGeom prst="rect">
            <a:avLst/>
          </a:prstGeom>
        </p:spPr>
        <p:txBody>
          <a:bodyPr lIns="0" tIns="0" rIns="0" bIns="0" rtlCol="0" anchor="t">
            <a:spAutoFit/>
          </a:bodyPr>
          <a:lstStyle/>
          <a:p>
            <a:pPr algn="l">
              <a:lnSpc>
                <a:spcPts val="4925"/>
              </a:lnSpc>
            </a:pPr>
            <a:r>
              <a:rPr lang="en-US" sz="3500" b="1" spc="-140" dirty="0">
                <a:solidFill>
                  <a:schemeClr val="tx1">
                    <a:lumMod val="85000"/>
                    <a:lumOff val="15000"/>
                  </a:schemeClr>
                </a:solidFill>
                <a:latin typeface="Geist Bold"/>
                <a:ea typeface="Geist Bold"/>
                <a:cs typeface="Geist Bold"/>
                <a:sym typeface="Geist Bold"/>
              </a:rPr>
              <a:t>A Better System.</a:t>
            </a:r>
            <a:endParaRPr lang="en-US" sz="3500" b="1" spc="-140" dirty="0">
              <a:solidFill>
                <a:schemeClr val="tx1">
                  <a:lumMod val="85000"/>
                  <a:lumOff val="15000"/>
                </a:schemeClr>
              </a:solidFill>
              <a:latin typeface="Geist Bold"/>
              <a:ea typeface="Geist Bold"/>
              <a:cs typeface="Geist Bold"/>
            </a:endParaRPr>
          </a:p>
          <a:p>
            <a:pPr algn="l">
              <a:lnSpc>
                <a:spcPts val="3805"/>
              </a:lnSpc>
            </a:pPr>
            <a:endParaRPr lang="en-US" sz="3500" spc="-140" dirty="0">
              <a:solidFill>
                <a:schemeClr val="tx1">
                  <a:lumMod val="85000"/>
                  <a:lumOff val="15000"/>
                </a:schemeClr>
              </a:solidFill>
              <a:latin typeface="Geist Bold"/>
              <a:ea typeface="Geist Bold"/>
              <a:cs typeface="Geist Bold"/>
            </a:endParaRPr>
          </a:p>
          <a:p>
            <a:pPr marL="565150" lvl="1" indent="-282575" algn="l">
              <a:lnSpc>
                <a:spcPts val="3665"/>
              </a:lnSpc>
              <a:buFont typeface="Arial"/>
              <a:buChar char="•"/>
            </a:pPr>
            <a:r>
              <a:rPr lang="en-US" sz="2600" u="none" strike="noStrike" spc="-104" err="1">
                <a:solidFill>
                  <a:schemeClr val="tx1">
                    <a:lumMod val="85000"/>
                    <a:lumOff val="15000"/>
                  </a:schemeClr>
                </a:solidFill>
                <a:latin typeface="Geist Medium"/>
                <a:ea typeface="Geist Medium"/>
                <a:cs typeface="Geist Medium"/>
                <a:sym typeface="Geist Medium"/>
              </a:rPr>
              <a:t>Trustline</a:t>
            </a:r>
            <a:r>
              <a:rPr lang="en-US" sz="2600" u="none" strike="noStrike" spc="-104" dirty="0">
                <a:solidFill>
                  <a:schemeClr val="tx1">
                    <a:lumMod val="85000"/>
                    <a:lumOff val="15000"/>
                  </a:schemeClr>
                </a:solidFill>
                <a:latin typeface="Geist Medium"/>
                <a:ea typeface="Geist Medium"/>
                <a:cs typeface="Geist Medium"/>
                <a:sym typeface="Geist Medium"/>
              </a:rPr>
              <a:t> reviews your transaction patterns, like a financial coach reading your playbook.</a:t>
            </a:r>
            <a:endParaRPr lang="en-US" sz="2600" u="none" strike="noStrike" spc="-104" dirty="0">
              <a:solidFill>
                <a:schemeClr val="tx1">
                  <a:lumMod val="85000"/>
                  <a:lumOff val="15000"/>
                </a:schemeClr>
              </a:solidFill>
              <a:latin typeface="Geist Medium"/>
              <a:ea typeface="Geist Medium"/>
              <a:cs typeface="Geist Medium"/>
            </a:endParaRPr>
          </a:p>
          <a:p>
            <a:pPr marL="565150" lvl="1" indent="-282575" algn="l">
              <a:lnSpc>
                <a:spcPts val="3665"/>
              </a:lnSpc>
              <a:buFont typeface="Arial"/>
              <a:buChar char="•"/>
            </a:pPr>
            <a:r>
              <a:rPr lang="en-US" sz="2600" u="none" strike="noStrike" spc="-104" dirty="0">
                <a:solidFill>
                  <a:schemeClr val="tx1">
                    <a:lumMod val="85000"/>
                    <a:lumOff val="15000"/>
                  </a:schemeClr>
                </a:solidFill>
                <a:latin typeface="Geist Medium"/>
                <a:ea typeface="Geist Medium"/>
                <a:cs typeface="Geist Medium"/>
                <a:sym typeface="Geist Medium"/>
              </a:rPr>
              <a:t>The model spots when overspending risk is rising — before it happens.</a:t>
            </a:r>
            <a:endParaRPr lang="en-US" sz="2600" u="none" strike="noStrike" spc="-104" dirty="0">
              <a:solidFill>
                <a:schemeClr val="tx1">
                  <a:lumMod val="85000"/>
                  <a:lumOff val="15000"/>
                </a:schemeClr>
              </a:solidFill>
              <a:latin typeface="Geist Medium"/>
              <a:ea typeface="Geist Medium"/>
              <a:cs typeface="Geist Medium"/>
            </a:endParaRPr>
          </a:p>
          <a:p>
            <a:pPr marL="565150" lvl="1" indent="-282575" algn="l">
              <a:lnSpc>
                <a:spcPts val="3665"/>
              </a:lnSpc>
              <a:buFont typeface="Arial"/>
              <a:buChar char="•"/>
            </a:pPr>
            <a:r>
              <a:rPr lang="en-US" sz="2600" u="none" strike="noStrike" spc="-104" dirty="0">
                <a:solidFill>
                  <a:schemeClr val="tx1">
                    <a:lumMod val="85000"/>
                    <a:lumOff val="15000"/>
                  </a:schemeClr>
                </a:solidFill>
                <a:latin typeface="Geist Medium"/>
                <a:ea typeface="Geist Medium"/>
                <a:cs typeface="Geist Medium"/>
                <a:sym typeface="Geist Medium"/>
              </a:rPr>
              <a:t>A time-sensitive notification guides you back on track.</a:t>
            </a:r>
            <a:endParaRPr lang="en-US" sz="2600" u="none" strike="noStrike" spc="-104" dirty="0">
              <a:solidFill>
                <a:schemeClr val="tx1">
                  <a:lumMod val="85000"/>
                  <a:lumOff val="15000"/>
                </a:schemeClr>
              </a:solidFill>
              <a:latin typeface="Geist Medium"/>
              <a:ea typeface="Geist Medium"/>
              <a:cs typeface="Geist Medium"/>
            </a:endParaRPr>
          </a:p>
        </p:txBody>
      </p:sp>
      <p:sp>
        <p:nvSpPr>
          <p:cNvPr id="9" name="TextBox 9"/>
          <p:cNvSpPr txBox="1"/>
          <p:nvPr/>
        </p:nvSpPr>
        <p:spPr>
          <a:xfrm>
            <a:off x="624825" y="740498"/>
            <a:ext cx="17114550" cy="1825629"/>
          </a:xfrm>
          <a:prstGeom prst="rect">
            <a:avLst/>
          </a:prstGeom>
        </p:spPr>
        <p:txBody>
          <a:bodyPr lIns="0" tIns="0" rIns="0" bIns="0" rtlCol="0" anchor="t">
            <a:spAutoFit/>
          </a:bodyPr>
          <a:lstStyle/>
          <a:p>
            <a:pPr algn="l">
              <a:lnSpc>
                <a:spcPts val="7000"/>
              </a:lnSpc>
            </a:pPr>
            <a:r>
              <a:rPr lang="en-US" sz="7000" b="1">
                <a:solidFill>
                  <a:srgbClr val="980000"/>
                </a:solidFill>
                <a:latin typeface="Georgia Pro Bold"/>
                <a:ea typeface="Georgia Pro Bold"/>
                <a:cs typeface="Georgia Pro Bold"/>
                <a:sym typeface="Georgia Pro Bold"/>
              </a:rPr>
              <a:t>Matching your commitment to a better future. </a:t>
            </a:r>
          </a:p>
        </p:txBody>
      </p:sp>
      <p:grpSp>
        <p:nvGrpSpPr>
          <p:cNvPr id="10" name="Group 10"/>
          <p:cNvGrpSpPr>
            <a:grpSpLocks noChangeAspect="1"/>
          </p:cNvGrpSpPr>
          <p:nvPr/>
        </p:nvGrpSpPr>
        <p:grpSpPr>
          <a:xfrm>
            <a:off x="623400" y="8872522"/>
            <a:ext cx="843148" cy="843148"/>
            <a:chOff x="0" y="0"/>
            <a:chExt cx="1124197" cy="1124197"/>
          </a:xfrm>
        </p:grpSpPr>
        <p:sp>
          <p:nvSpPr>
            <p:cNvPr id="11" name="Freeform 11"/>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2" name="Group 12"/>
          <p:cNvGrpSpPr/>
          <p:nvPr/>
        </p:nvGrpSpPr>
        <p:grpSpPr>
          <a:xfrm>
            <a:off x="524101" y="8852375"/>
            <a:ext cx="3968850" cy="1013850"/>
            <a:chOff x="0" y="0"/>
            <a:chExt cx="5291800" cy="1351800"/>
          </a:xfrm>
        </p:grpSpPr>
        <p:sp>
          <p:nvSpPr>
            <p:cNvPr id="13" name="Freeform 13"/>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4" name="Freeform 14"/>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5" name="AutoShape 15"/>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6" name="Group 16"/>
          <p:cNvGrpSpPr>
            <a:grpSpLocks noChangeAspect="1"/>
          </p:cNvGrpSpPr>
          <p:nvPr/>
        </p:nvGrpSpPr>
        <p:grpSpPr>
          <a:xfrm>
            <a:off x="457200" y="8852976"/>
            <a:ext cx="994548" cy="994548"/>
            <a:chOff x="0" y="0"/>
            <a:chExt cx="1326064" cy="1326064"/>
          </a:xfrm>
        </p:grpSpPr>
        <p:sp>
          <p:nvSpPr>
            <p:cNvPr id="17" name="Freeform 17"/>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8" name="Group 18"/>
          <p:cNvGrpSpPr>
            <a:grpSpLocks noChangeAspect="1"/>
          </p:cNvGrpSpPr>
          <p:nvPr/>
        </p:nvGrpSpPr>
        <p:grpSpPr>
          <a:xfrm>
            <a:off x="2011250" y="8821926"/>
            <a:ext cx="994550" cy="1074738"/>
            <a:chOff x="0" y="0"/>
            <a:chExt cx="1326067" cy="1432984"/>
          </a:xfrm>
        </p:grpSpPr>
        <p:sp>
          <p:nvSpPr>
            <p:cNvPr id="19" name="Freeform 19"/>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pic>
        <p:nvPicPr>
          <p:cNvPr id="21" name="Picture 20" descr="A screenshot of a phone&#10;&#10;AI-generated content may be incorrect.">
            <a:extLst>
              <a:ext uri="{FF2B5EF4-FFF2-40B4-BE49-F238E27FC236}">
                <a16:creationId xmlns:a16="http://schemas.microsoft.com/office/drawing/2014/main" id="{5264F716-25DE-6BA6-FFA5-DFB954D623DA}"/>
              </a:ext>
            </a:extLst>
          </p:cNvPr>
          <p:cNvPicPr>
            <a:picLocks noChangeAspect="1"/>
          </p:cNvPicPr>
          <p:nvPr/>
        </p:nvPicPr>
        <p:blipFill>
          <a:blip r:embed="rId6"/>
          <a:stretch>
            <a:fillRect/>
          </a:stretch>
        </p:blipFill>
        <p:spPr>
          <a:xfrm>
            <a:off x="11236935" y="2850931"/>
            <a:ext cx="5628164" cy="115810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8" name="Group 8"/>
          <p:cNvGrpSpPr>
            <a:grpSpLocks noChangeAspect="1"/>
          </p:cNvGrpSpPr>
          <p:nvPr/>
        </p:nvGrpSpPr>
        <p:grpSpPr>
          <a:xfrm>
            <a:off x="623400" y="8872522"/>
            <a:ext cx="843148" cy="843148"/>
            <a:chOff x="0" y="0"/>
            <a:chExt cx="1124197" cy="1124197"/>
          </a:xfrm>
        </p:grpSpPr>
        <p:sp>
          <p:nvSpPr>
            <p:cNvPr id="9" name="Freeform 9"/>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0" name="Group 10"/>
          <p:cNvGrpSpPr/>
          <p:nvPr/>
        </p:nvGrpSpPr>
        <p:grpSpPr>
          <a:xfrm>
            <a:off x="524101" y="8852375"/>
            <a:ext cx="3968850" cy="1013850"/>
            <a:chOff x="0" y="0"/>
            <a:chExt cx="5291800" cy="1351800"/>
          </a:xfrm>
        </p:grpSpPr>
        <p:sp>
          <p:nvSpPr>
            <p:cNvPr id="11" name="Freeform 11"/>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2" name="Freeform 12"/>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3" name="AutoShape 13"/>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4" name="Group 14"/>
          <p:cNvGrpSpPr>
            <a:grpSpLocks noChangeAspect="1"/>
          </p:cNvGrpSpPr>
          <p:nvPr/>
        </p:nvGrpSpPr>
        <p:grpSpPr>
          <a:xfrm>
            <a:off x="457200" y="8852976"/>
            <a:ext cx="994548" cy="994548"/>
            <a:chOff x="0" y="0"/>
            <a:chExt cx="1326064" cy="1326064"/>
          </a:xfrm>
        </p:grpSpPr>
        <p:sp>
          <p:nvSpPr>
            <p:cNvPr id="15" name="Freeform 15"/>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6" name="Group 16"/>
          <p:cNvGrpSpPr>
            <a:grpSpLocks noChangeAspect="1"/>
          </p:cNvGrpSpPr>
          <p:nvPr/>
        </p:nvGrpSpPr>
        <p:grpSpPr>
          <a:xfrm>
            <a:off x="2011250" y="8821926"/>
            <a:ext cx="994550" cy="1074738"/>
            <a:chOff x="0" y="0"/>
            <a:chExt cx="1326067" cy="1432984"/>
          </a:xfrm>
        </p:grpSpPr>
        <p:sp>
          <p:nvSpPr>
            <p:cNvPr id="17" name="Freeform 17"/>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8" name="Freeform 18"/>
          <p:cNvSpPr/>
          <p:nvPr/>
        </p:nvSpPr>
        <p:spPr>
          <a:xfrm>
            <a:off x="10758316" y="3207734"/>
            <a:ext cx="2098548" cy="4114800"/>
          </a:xfrm>
          <a:custGeom>
            <a:avLst/>
            <a:gdLst/>
            <a:ahLst/>
            <a:cxnLst/>
            <a:rect l="l" t="t" r="r" b="b"/>
            <a:pathLst>
              <a:path w="2098548" h="4114800">
                <a:moveTo>
                  <a:pt x="0" y="0"/>
                </a:moveTo>
                <a:lnTo>
                  <a:pt x="2098548" y="0"/>
                </a:lnTo>
                <a:lnTo>
                  <a:pt x="209854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675676" y="2665367"/>
            <a:ext cx="7634550" cy="5053050"/>
          </a:xfrm>
          <a:prstGeom prst="rect">
            <a:avLst/>
          </a:prstGeom>
        </p:spPr>
        <p:txBody>
          <a:bodyPr lIns="0" tIns="0" rIns="0" bIns="0" rtlCol="0" anchor="t">
            <a:spAutoFit/>
          </a:bodyPr>
          <a:lstStyle/>
          <a:p>
            <a:pPr algn="l">
              <a:lnSpc>
                <a:spcPts val="3634"/>
              </a:lnSpc>
            </a:pPr>
            <a:endParaRPr lang="en-US" dirty="0">
              <a:solidFill>
                <a:schemeClr val="tx1">
                  <a:lumMod val="85000"/>
                  <a:lumOff val="15000"/>
                </a:schemeClr>
              </a:solidFill>
              <a:ea typeface="Calibri"/>
              <a:cs typeface="Calibri"/>
            </a:endParaRPr>
          </a:p>
          <a:p>
            <a:pPr algn="l">
              <a:lnSpc>
                <a:spcPts val="3634"/>
              </a:lnSpc>
            </a:pPr>
            <a:r>
              <a:rPr lang="en-US" sz="2850" u="none" strike="noStrike" spc="-114" dirty="0">
                <a:solidFill>
                  <a:schemeClr val="tx1">
                    <a:lumMod val="85000"/>
                    <a:lumOff val="15000"/>
                  </a:schemeClr>
                </a:solidFill>
                <a:latin typeface="Geist Medium"/>
                <a:ea typeface="Geist Medium"/>
                <a:cs typeface="Geist Medium"/>
                <a:sym typeface="Geist Medium"/>
              </a:rPr>
              <a:t>1. </a:t>
            </a:r>
            <a:r>
              <a:rPr lang="en-US" sz="2850" u="none" strike="noStrike" spc="-114" dirty="0">
                <a:solidFill>
                  <a:schemeClr val="tx1">
                    <a:lumMod val="85000"/>
                    <a:lumOff val="15000"/>
                  </a:schemeClr>
                </a:solidFill>
                <a:latin typeface="Geist Bold"/>
                <a:ea typeface="Geist Bold"/>
                <a:cs typeface="Geist Bold"/>
                <a:sym typeface="Geist Bold"/>
              </a:rPr>
              <a:t>Analyze</a:t>
            </a:r>
            <a:r>
              <a:rPr lang="en-US" sz="2850" u="none" strike="noStrike" spc="-114" dirty="0">
                <a:solidFill>
                  <a:schemeClr val="tx1">
                    <a:lumMod val="85000"/>
                    <a:lumOff val="15000"/>
                  </a:schemeClr>
                </a:solidFill>
                <a:latin typeface="Geist Medium"/>
                <a:ea typeface="Geist Medium"/>
                <a:cs typeface="Geist Medium"/>
                <a:sym typeface="Geist Medium"/>
              </a:rPr>
              <a:t> real transactions with nuance</a:t>
            </a:r>
            <a:endParaRPr lang="en-US" sz="2850" u="none" strike="noStrike" spc="-114" dirty="0">
              <a:solidFill>
                <a:schemeClr val="tx1">
                  <a:lumMod val="85000"/>
                  <a:lumOff val="15000"/>
                </a:schemeClr>
              </a:solidFill>
              <a:latin typeface="Geist Medium"/>
              <a:ea typeface="Geist Medium"/>
              <a:cs typeface="Geist Medium"/>
            </a:endParaRPr>
          </a:p>
          <a:p>
            <a:pPr marL="517525" lvl="1" indent="-258445" algn="l">
              <a:lnSpc>
                <a:spcPts val="3634"/>
              </a:lnSpc>
            </a:pPr>
            <a:endParaRPr lang="en-US" sz="2850" u="none" strike="noStrike" spc="-114" dirty="0">
              <a:solidFill>
                <a:schemeClr val="tx1">
                  <a:lumMod val="85000"/>
                  <a:lumOff val="15000"/>
                </a:schemeClr>
              </a:solidFill>
              <a:latin typeface="Geist Medium"/>
              <a:ea typeface="Geist Medium"/>
              <a:cs typeface="Geist Medium"/>
            </a:endParaRPr>
          </a:p>
          <a:p>
            <a:pPr algn="l">
              <a:lnSpc>
                <a:spcPts val="3634"/>
              </a:lnSpc>
            </a:pPr>
            <a:r>
              <a:rPr lang="en-US" sz="2850" u="none" strike="noStrike" spc="-114" dirty="0">
                <a:solidFill>
                  <a:schemeClr val="tx1">
                    <a:lumMod val="85000"/>
                    <a:lumOff val="15000"/>
                  </a:schemeClr>
                </a:solidFill>
                <a:latin typeface="Geist Medium"/>
                <a:ea typeface="Geist Medium"/>
                <a:cs typeface="Geist Medium"/>
                <a:sym typeface="Geist Medium"/>
              </a:rPr>
              <a:t>2. </a:t>
            </a:r>
            <a:r>
              <a:rPr lang="en-US" sz="2850" u="none" strike="noStrike" spc="-114" dirty="0">
                <a:solidFill>
                  <a:schemeClr val="tx1">
                    <a:lumMod val="85000"/>
                    <a:lumOff val="15000"/>
                  </a:schemeClr>
                </a:solidFill>
                <a:latin typeface="Geist Bold"/>
                <a:ea typeface="Geist Bold"/>
                <a:cs typeface="Geist Bold"/>
                <a:sym typeface="Geist Bold"/>
              </a:rPr>
              <a:t>Classify</a:t>
            </a:r>
            <a:r>
              <a:rPr lang="en-US" sz="2850" u="none" strike="noStrike" spc="-114" dirty="0">
                <a:solidFill>
                  <a:schemeClr val="tx1">
                    <a:lumMod val="85000"/>
                    <a:lumOff val="15000"/>
                  </a:schemeClr>
                </a:solidFill>
                <a:latin typeface="Geist Medium"/>
                <a:ea typeface="Geist Medium"/>
                <a:cs typeface="Geist Medium"/>
                <a:sym typeface="Geist Medium"/>
              </a:rPr>
              <a:t> essentials vs. discretionary behavior</a:t>
            </a:r>
            <a:endParaRPr lang="en-US" sz="2850" u="none" strike="noStrike" spc="-114" dirty="0">
              <a:solidFill>
                <a:schemeClr val="tx1">
                  <a:lumMod val="85000"/>
                  <a:lumOff val="15000"/>
                </a:schemeClr>
              </a:solidFill>
              <a:latin typeface="Geist Medium"/>
              <a:ea typeface="Geist Medium"/>
              <a:cs typeface="Geist Medium"/>
            </a:endParaRPr>
          </a:p>
          <a:p>
            <a:pPr marL="517525" lvl="1" indent="-258445" algn="l">
              <a:lnSpc>
                <a:spcPts val="3634"/>
              </a:lnSpc>
            </a:pPr>
            <a:endParaRPr lang="en-US" sz="2850" u="none" strike="noStrike" spc="-114" dirty="0">
              <a:solidFill>
                <a:schemeClr val="tx1">
                  <a:lumMod val="85000"/>
                  <a:lumOff val="15000"/>
                </a:schemeClr>
              </a:solidFill>
              <a:latin typeface="Geist Medium"/>
              <a:ea typeface="Geist Medium"/>
              <a:cs typeface="Geist Medium"/>
            </a:endParaRPr>
          </a:p>
          <a:p>
            <a:pPr>
              <a:lnSpc>
                <a:spcPts val="3634"/>
              </a:lnSpc>
            </a:pPr>
            <a:r>
              <a:rPr lang="en-US" sz="2850" u="none" strike="noStrike" spc="-114" dirty="0">
                <a:solidFill>
                  <a:schemeClr val="tx1">
                    <a:lumMod val="85000"/>
                    <a:lumOff val="15000"/>
                  </a:schemeClr>
                </a:solidFill>
                <a:latin typeface="Geist Medium"/>
                <a:ea typeface="Geist Medium"/>
                <a:cs typeface="Geist Medium"/>
                <a:sym typeface="Geist Medium"/>
              </a:rPr>
              <a:t>3. </a:t>
            </a:r>
            <a:r>
              <a:rPr lang="en-US" sz="2850" u="none" strike="noStrike" spc="-114" dirty="0">
                <a:solidFill>
                  <a:schemeClr val="tx1">
                    <a:lumMod val="85000"/>
                    <a:lumOff val="15000"/>
                  </a:schemeClr>
                </a:solidFill>
                <a:latin typeface="Geist Bold"/>
                <a:ea typeface="Geist Bold"/>
                <a:cs typeface="Geist Bold"/>
                <a:sym typeface="Geist Bold"/>
              </a:rPr>
              <a:t>Evaluate</a:t>
            </a:r>
            <a:r>
              <a:rPr lang="en-US" sz="2850" u="none" strike="noStrike" spc="-114" dirty="0">
                <a:solidFill>
                  <a:schemeClr val="tx1">
                    <a:lumMod val="85000"/>
                    <a:lumOff val="15000"/>
                  </a:schemeClr>
                </a:solidFill>
                <a:latin typeface="Geist Medium"/>
                <a:ea typeface="Geist Medium"/>
                <a:cs typeface="Geist Medium"/>
                <a:sym typeface="Geist Medium"/>
              </a:rPr>
              <a:t> against user goals (savings, stability, buffer)</a:t>
            </a:r>
            <a:endParaRPr lang="en-US" sz="2850" u="none" strike="noStrike" spc="-114" dirty="0">
              <a:solidFill>
                <a:schemeClr val="tx1">
                  <a:lumMod val="85000"/>
                  <a:lumOff val="15000"/>
                </a:schemeClr>
              </a:solidFill>
              <a:latin typeface="Geist Medium"/>
              <a:ea typeface="Geist Medium"/>
              <a:cs typeface="Geist Medium"/>
            </a:endParaRPr>
          </a:p>
          <a:p>
            <a:pPr marL="517525" lvl="1" indent="-258445">
              <a:lnSpc>
                <a:spcPts val="3634"/>
              </a:lnSpc>
            </a:pPr>
            <a:endParaRPr lang="en-US" sz="2850" spc="-114" dirty="0">
              <a:solidFill>
                <a:schemeClr val="tx1">
                  <a:lumMod val="85000"/>
                  <a:lumOff val="15000"/>
                </a:schemeClr>
              </a:solidFill>
              <a:latin typeface="Geist Medium"/>
              <a:ea typeface="Geist Medium"/>
              <a:cs typeface="Geist Medium"/>
            </a:endParaRPr>
          </a:p>
          <a:p>
            <a:pPr marL="517525" lvl="1" indent="-258445" algn="l">
              <a:lnSpc>
                <a:spcPts val="3634"/>
              </a:lnSpc>
            </a:pPr>
            <a:r>
              <a:rPr lang="en-US" sz="2850" u="none" strike="noStrike" spc="-114" dirty="0">
                <a:solidFill>
                  <a:schemeClr val="tx1">
                    <a:lumMod val="85000"/>
                    <a:lumOff val="15000"/>
                  </a:schemeClr>
                </a:solidFill>
                <a:latin typeface="Geist Medium"/>
                <a:ea typeface="Geist Medium"/>
                <a:cs typeface="Geist Medium"/>
                <a:sym typeface="Geist Medium"/>
              </a:rPr>
              <a:t>4. </a:t>
            </a:r>
            <a:r>
              <a:rPr lang="en-US" sz="2850" u="none" strike="noStrike" spc="-114" dirty="0">
                <a:solidFill>
                  <a:schemeClr val="tx1">
                    <a:lumMod val="85000"/>
                    <a:lumOff val="15000"/>
                  </a:schemeClr>
                </a:solidFill>
                <a:latin typeface="Geist Bold"/>
                <a:ea typeface="Geist Bold"/>
                <a:cs typeface="Geist Bold"/>
                <a:sym typeface="Geist Bold"/>
              </a:rPr>
              <a:t>Predictively nudge:</a:t>
            </a:r>
            <a:r>
              <a:rPr lang="en-US" sz="2850" u="none" strike="noStrike" spc="-114" dirty="0">
                <a:solidFill>
                  <a:schemeClr val="tx1">
                    <a:lumMod val="85000"/>
                    <a:lumOff val="15000"/>
                  </a:schemeClr>
                </a:solidFill>
                <a:latin typeface="Geist Medium"/>
                <a:ea typeface="Geist Medium"/>
                <a:cs typeface="Geist Medium"/>
                <a:sym typeface="Geist Medium"/>
              </a:rPr>
              <a:t> encouragement, redirection, or alert</a:t>
            </a:r>
            <a:endParaRPr lang="en-US" sz="2850" u="none" strike="noStrike" spc="-114" dirty="0">
              <a:solidFill>
                <a:schemeClr val="tx1">
                  <a:lumMod val="85000"/>
                  <a:lumOff val="15000"/>
                </a:schemeClr>
              </a:solidFill>
              <a:latin typeface="Geist Medium"/>
              <a:ea typeface="Geist Medium"/>
              <a:cs typeface="Geist Medium"/>
            </a:endParaRPr>
          </a:p>
          <a:p>
            <a:pPr marL="517525" lvl="1" indent="-258445" algn="l">
              <a:lnSpc>
                <a:spcPts val="3634"/>
              </a:lnSpc>
            </a:pPr>
            <a:endParaRPr lang="en-US" sz="2850" u="none" strike="noStrike" spc="-114" dirty="0">
              <a:solidFill>
                <a:schemeClr val="tx1">
                  <a:lumMod val="85000"/>
                  <a:lumOff val="15000"/>
                </a:schemeClr>
              </a:solidFill>
              <a:latin typeface="Geist Medium"/>
              <a:ea typeface="Geist Medium"/>
              <a:cs typeface="Geist Medium"/>
            </a:endParaRPr>
          </a:p>
        </p:txBody>
      </p:sp>
      <p:sp>
        <p:nvSpPr>
          <p:cNvPr id="20" name="TextBox 20"/>
          <p:cNvSpPr txBox="1"/>
          <p:nvPr/>
        </p:nvSpPr>
        <p:spPr>
          <a:xfrm>
            <a:off x="586725" y="816028"/>
            <a:ext cx="17114550" cy="997589"/>
          </a:xfrm>
          <a:prstGeom prst="rect">
            <a:avLst/>
          </a:prstGeom>
        </p:spPr>
        <p:txBody>
          <a:bodyPr lIns="0" tIns="0" rIns="0" bIns="0" rtlCol="0" anchor="t">
            <a:spAutoFit/>
          </a:bodyPr>
          <a:lstStyle/>
          <a:p>
            <a:pPr algn="l">
              <a:lnSpc>
                <a:spcPts val="7400"/>
              </a:lnSpc>
            </a:pPr>
            <a:r>
              <a:rPr lang="en-US" sz="7400" b="1">
                <a:solidFill>
                  <a:srgbClr val="980000"/>
                </a:solidFill>
                <a:latin typeface="Georgia Pro Bold"/>
                <a:ea typeface="Georgia Pro Bold"/>
                <a:cs typeface="Georgia Pro Bold"/>
                <a:sym typeface="Georgia Pro Bold"/>
              </a:rPr>
              <a:t>TRUSTLINE UNDER THE HOOD</a:t>
            </a:r>
          </a:p>
        </p:txBody>
      </p:sp>
      <p:sp>
        <p:nvSpPr>
          <p:cNvPr id="21" name="TextBox 21"/>
          <p:cNvSpPr txBox="1"/>
          <p:nvPr/>
        </p:nvSpPr>
        <p:spPr>
          <a:xfrm>
            <a:off x="5467820" y="9472298"/>
            <a:ext cx="6939155" cy="807913"/>
          </a:xfrm>
          <a:prstGeom prst="rect">
            <a:avLst/>
          </a:prstGeom>
        </p:spPr>
        <p:txBody>
          <a:bodyPr wrap="square" lIns="0" tIns="0" rIns="0" bIns="0" rtlCol="0" anchor="t">
            <a:spAutoFit/>
          </a:bodyPr>
          <a:lstStyle/>
          <a:p>
            <a:pPr algn="ctr">
              <a:lnSpc>
                <a:spcPts val="2116"/>
              </a:lnSpc>
            </a:pPr>
            <a:r>
              <a:rPr lang="en-US" sz="2400" b="1" i="1" dirty="0">
                <a:solidFill>
                  <a:srgbClr val="000000"/>
                </a:solidFill>
                <a:latin typeface="Geist"/>
                <a:ea typeface="Arimo Italics"/>
                <a:cs typeface="Arimo Italics"/>
                <a:sym typeface="Arimo Italics"/>
              </a:rPr>
              <a:t>Prototype model already built - link at the end.</a:t>
            </a:r>
            <a:endParaRPr lang="en-US" sz="2400" b="1" i="1" dirty="0">
              <a:solidFill>
                <a:srgbClr val="000000"/>
              </a:solidFill>
              <a:latin typeface="Geist"/>
              <a:ea typeface="Arimo Italics"/>
              <a:cs typeface="Arimo Italics"/>
            </a:endParaRPr>
          </a:p>
          <a:p>
            <a:pPr algn="l">
              <a:lnSpc>
                <a:spcPts val="2116"/>
              </a:lnSpc>
            </a:pPr>
            <a:endParaRPr lang="en-US" sz="2000" i="1" dirty="0">
              <a:solidFill>
                <a:srgbClr val="000000"/>
              </a:solidFill>
              <a:latin typeface="Geist"/>
              <a:ea typeface="Arimo Italics"/>
              <a:cs typeface="Arimo Italics"/>
            </a:endParaRPr>
          </a:p>
        </p:txBody>
      </p:sp>
      <p:sp>
        <p:nvSpPr>
          <p:cNvPr id="22" name="TextBox 22"/>
          <p:cNvSpPr txBox="1"/>
          <p:nvPr/>
        </p:nvSpPr>
        <p:spPr>
          <a:xfrm>
            <a:off x="9484050" y="3490674"/>
            <a:ext cx="3033493" cy="628685"/>
          </a:xfrm>
          <a:prstGeom prst="rect">
            <a:avLst/>
          </a:prstGeom>
        </p:spPr>
        <p:txBody>
          <a:bodyPr lIns="0" tIns="0" rIns="0" bIns="0" rtlCol="0" anchor="t">
            <a:spAutoFit/>
          </a:bodyPr>
          <a:lstStyle/>
          <a:p>
            <a:pPr algn="ctr">
              <a:lnSpc>
                <a:spcPts val="5248"/>
              </a:lnSpc>
              <a:spcBef>
                <a:spcPct val="0"/>
              </a:spcBef>
            </a:pPr>
            <a:r>
              <a:rPr lang="en-US" sz="3748" b="1">
                <a:solidFill>
                  <a:srgbClr val="980000"/>
                </a:solidFill>
                <a:latin typeface="Geist Bold"/>
                <a:ea typeface="Geist Bold"/>
                <a:cs typeface="Geist Bold"/>
                <a:sym typeface="Geist Bold"/>
              </a:rPr>
              <a:t>Analyze</a:t>
            </a:r>
          </a:p>
        </p:txBody>
      </p:sp>
      <p:sp>
        <p:nvSpPr>
          <p:cNvPr id="23" name="TextBox 23"/>
          <p:cNvSpPr txBox="1"/>
          <p:nvPr/>
        </p:nvSpPr>
        <p:spPr>
          <a:xfrm>
            <a:off x="10896634" y="4366579"/>
            <a:ext cx="3033493" cy="628685"/>
          </a:xfrm>
          <a:prstGeom prst="rect">
            <a:avLst/>
          </a:prstGeom>
        </p:spPr>
        <p:txBody>
          <a:bodyPr lIns="0" tIns="0" rIns="0" bIns="0" rtlCol="0" anchor="t">
            <a:spAutoFit/>
          </a:bodyPr>
          <a:lstStyle/>
          <a:p>
            <a:pPr marL="0" lvl="0" indent="0" algn="ctr">
              <a:lnSpc>
                <a:spcPts val="5248"/>
              </a:lnSpc>
              <a:spcBef>
                <a:spcPct val="0"/>
              </a:spcBef>
            </a:pPr>
            <a:r>
              <a:rPr lang="en-US" sz="3748" b="1" u="none" strike="noStrike">
                <a:solidFill>
                  <a:srgbClr val="980000"/>
                </a:solidFill>
                <a:latin typeface="Geist Bold"/>
                <a:ea typeface="Geist Bold"/>
                <a:cs typeface="Geist Bold"/>
                <a:sym typeface="Geist Bold"/>
              </a:rPr>
              <a:t>Classify</a:t>
            </a:r>
          </a:p>
        </p:txBody>
      </p:sp>
      <p:sp>
        <p:nvSpPr>
          <p:cNvPr id="24" name="TextBox 24"/>
          <p:cNvSpPr txBox="1"/>
          <p:nvPr/>
        </p:nvSpPr>
        <p:spPr>
          <a:xfrm>
            <a:off x="9484050" y="5462078"/>
            <a:ext cx="3033493" cy="628685"/>
          </a:xfrm>
          <a:prstGeom prst="rect">
            <a:avLst/>
          </a:prstGeom>
        </p:spPr>
        <p:txBody>
          <a:bodyPr lIns="0" tIns="0" rIns="0" bIns="0" rtlCol="0" anchor="t">
            <a:spAutoFit/>
          </a:bodyPr>
          <a:lstStyle/>
          <a:p>
            <a:pPr marL="0" lvl="0" indent="0" algn="ctr">
              <a:lnSpc>
                <a:spcPts val="5248"/>
              </a:lnSpc>
              <a:spcBef>
                <a:spcPct val="0"/>
              </a:spcBef>
            </a:pPr>
            <a:r>
              <a:rPr lang="en-US" sz="3748" b="1" u="none" strike="noStrike">
                <a:solidFill>
                  <a:srgbClr val="980000"/>
                </a:solidFill>
                <a:latin typeface="Geist Bold"/>
                <a:ea typeface="Geist Bold"/>
                <a:cs typeface="Geist Bold"/>
                <a:sym typeface="Geist Bold"/>
              </a:rPr>
              <a:t>Evaluate</a:t>
            </a:r>
          </a:p>
        </p:txBody>
      </p:sp>
      <p:sp>
        <p:nvSpPr>
          <p:cNvPr id="25" name="TextBox 25"/>
          <p:cNvSpPr txBox="1"/>
          <p:nvPr/>
        </p:nvSpPr>
        <p:spPr>
          <a:xfrm>
            <a:off x="10758316" y="6430679"/>
            <a:ext cx="3033493" cy="628685"/>
          </a:xfrm>
          <a:prstGeom prst="rect">
            <a:avLst/>
          </a:prstGeom>
        </p:spPr>
        <p:txBody>
          <a:bodyPr lIns="0" tIns="0" rIns="0" bIns="0" rtlCol="0" anchor="t">
            <a:spAutoFit/>
          </a:bodyPr>
          <a:lstStyle/>
          <a:p>
            <a:pPr marL="0" lvl="0" indent="0" algn="ctr">
              <a:lnSpc>
                <a:spcPts val="5248"/>
              </a:lnSpc>
              <a:spcBef>
                <a:spcPct val="0"/>
              </a:spcBef>
            </a:pPr>
            <a:r>
              <a:rPr lang="en-US" sz="3748" b="1" u="none" strike="noStrike">
                <a:solidFill>
                  <a:srgbClr val="980000"/>
                </a:solidFill>
                <a:latin typeface="Geist Bold"/>
                <a:ea typeface="Geist Bold"/>
                <a:cs typeface="Geist Bold"/>
                <a:sym typeface="Geist Bold"/>
              </a:rPr>
              <a:t>Predict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8" name="Group 8"/>
          <p:cNvGrpSpPr>
            <a:grpSpLocks noChangeAspect="1"/>
          </p:cNvGrpSpPr>
          <p:nvPr/>
        </p:nvGrpSpPr>
        <p:grpSpPr>
          <a:xfrm>
            <a:off x="623400" y="8872522"/>
            <a:ext cx="843148" cy="843148"/>
            <a:chOff x="0" y="0"/>
            <a:chExt cx="1124197" cy="1124197"/>
          </a:xfrm>
        </p:grpSpPr>
        <p:sp>
          <p:nvSpPr>
            <p:cNvPr id="9" name="Freeform 9"/>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0" name="Group 10"/>
          <p:cNvGrpSpPr/>
          <p:nvPr/>
        </p:nvGrpSpPr>
        <p:grpSpPr>
          <a:xfrm>
            <a:off x="524101" y="8852375"/>
            <a:ext cx="3968850" cy="1013850"/>
            <a:chOff x="0" y="0"/>
            <a:chExt cx="5291800" cy="1351800"/>
          </a:xfrm>
        </p:grpSpPr>
        <p:sp>
          <p:nvSpPr>
            <p:cNvPr id="11" name="Freeform 11"/>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2" name="Freeform 12"/>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3" name="AutoShape 13"/>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4" name="Group 14"/>
          <p:cNvGrpSpPr>
            <a:grpSpLocks noChangeAspect="1"/>
          </p:cNvGrpSpPr>
          <p:nvPr/>
        </p:nvGrpSpPr>
        <p:grpSpPr>
          <a:xfrm>
            <a:off x="457200" y="8852976"/>
            <a:ext cx="994548" cy="994548"/>
            <a:chOff x="0" y="0"/>
            <a:chExt cx="1326064" cy="1326064"/>
          </a:xfrm>
        </p:grpSpPr>
        <p:sp>
          <p:nvSpPr>
            <p:cNvPr id="15" name="Freeform 15"/>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6" name="Group 16"/>
          <p:cNvGrpSpPr>
            <a:grpSpLocks noChangeAspect="1"/>
          </p:cNvGrpSpPr>
          <p:nvPr/>
        </p:nvGrpSpPr>
        <p:grpSpPr>
          <a:xfrm>
            <a:off x="2011250" y="8821926"/>
            <a:ext cx="994550" cy="1074738"/>
            <a:chOff x="0" y="0"/>
            <a:chExt cx="1326067" cy="1432984"/>
          </a:xfrm>
        </p:grpSpPr>
        <p:sp>
          <p:nvSpPr>
            <p:cNvPr id="17" name="Freeform 17"/>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8" name="Freeform 18"/>
          <p:cNvSpPr/>
          <p:nvPr/>
        </p:nvSpPr>
        <p:spPr>
          <a:xfrm>
            <a:off x="116665" y="3313688"/>
            <a:ext cx="7615263" cy="4645311"/>
          </a:xfrm>
          <a:custGeom>
            <a:avLst/>
            <a:gdLst/>
            <a:ahLst/>
            <a:cxnLst/>
            <a:rect l="l" t="t" r="r" b="b"/>
            <a:pathLst>
              <a:path w="7615263" h="4645311">
                <a:moveTo>
                  <a:pt x="0" y="0"/>
                </a:moveTo>
                <a:lnTo>
                  <a:pt x="7615263" y="0"/>
                </a:lnTo>
                <a:lnTo>
                  <a:pt x="7615263" y="4645311"/>
                </a:lnTo>
                <a:lnTo>
                  <a:pt x="0" y="4645311"/>
                </a:lnTo>
                <a:lnTo>
                  <a:pt x="0" y="0"/>
                </a:lnTo>
                <a:close/>
              </a:path>
            </a:pathLst>
          </a:custGeom>
          <a:blipFill>
            <a:blip r:embed="rId6"/>
            <a:stretch>
              <a:fillRect/>
            </a:stretch>
          </a:blipFill>
        </p:spPr>
      </p:sp>
      <p:sp>
        <p:nvSpPr>
          <p:cNvPr id="19" name="TextBox 19"/>
          <p:cNvSpPr txBox="1"/>
          <p:nvPr/>
        </p:nvSpPr>
        <p:spPr>
          <a:xfrm>
            <a:off x="8079597" y="3673801"/>
            <a:ext cx="8854742" cy="4770537"/>
          </a:xfrm>
          <a:prstGeom prst="rect">
            <a:avLst/>
          </a:prstGeom>
        </p:spPr>
        <p:txBody>
          <a:bodyPr lIns="0" tIns="0" rIns="0" bIns="0" rtlCol="0" anchor="t">
            <a:spAutoFit/>
          </a:bodyPr>
          <a:lstStyle/>
          <a:p>
            <a:pPr algn="l">
              <a:lnSpc>
                <a:spcPts val="3068"/>
              </a:lnSpc>
            </a:pPr>
            <a:r>
              <a:rPr lang="en-US" sz="3000" b="1" u="none" strike="noStrike" spc="-121" dirty="0">
                <a:solidFill>
                  <a:schemeClr val="tx1">
                    <a:lumMod val="85000"/>
                    <a:lumOff val="15000"/>
                  </a:schemeClr>
                </a:solidFill>
                <a:latin typeface="Geist Bold"/>
                <a:ea typeface="Geist Bold"/>
                <a:cs typeface="Geist Bold"/>
                <a:sym typeface="Geist Bold"/>
              </a:rPr>
              <a:t>Grounded in real choices</a:t>
            </a:r>
            <a:r>
              <a:rPr lang="en-US" sz="3000" b="1" u="none" strike="noStrike" spc="-121" dirty="0">
                <a:solidFill>
                  <a:schemeClr val="tx1">
                    <a:lumMod val="85000"/>
                    <a:lumOff val="15000"/>
                  </a:schemeClr>
                </a:solidFill>
                <a:latin typeface="Geist Medium"/>
                <a:ea typeface="Geist Medium"/>
                <a:cs typeface="Geist Medium"/>
                <a:sym typeface="Geist Medium"/>
              </a:rPr>
              <a:t> </a:t>
            </a:r>
            <a:r>
              <a:rPr lang="en-US" sz="3000" b="1" u="none" strike="noStrike" spc="-121" dirty="0">
                <a:solidFill>
                  <a:schemeClr val="tx1">
                    <a:lumMod val="85000"/>
                    <a:lumOff val="15000"/>
                  </a:schemeClr>
                </a:solidFill>
                <a:latin typeface="Geist Bold"/>
                <a:ea typeface="Geist Bold"/>
                <a:cs typeface="Geist Bold"/>
                <a:sym typeface="Geist Bold"/>
              </a:rPr>
              <a:t>→</a:t>
            </a:r>
            <a:r>
              <a:rPr lang="en-US" sz="3000" b="1" u="none" strike="noStrike" spc="-121" dirty="0">
                <a:solidFill>
                  <a:schemeClr val="tx1">
                    <a:lumMod val="85000"/>
                    <a:lumOff val="15000"/>
                  </a:schemeClr>
                </a:solidFill>
                <a:latin typeface="Geist Medium"/>
                <a:ea typeface="Geist Medium"/>
                <a:cs typeface="Geist Medium"/>
                <a:sym typeface="Geist Medium"/>
              </a:rPr>
              <a:t> verified through transaction history</a:t>
            </a:r>
            <a:endParaRPr lang="en-US" sz="3000" b="1" u="none" strike="noStrike" spc="-121" dirty="0">
              <a:solidFill>
                <a:schemeClr val="tx1">
                  <a:lumMod val="85000"/>
                  <a:lumOff val="15000"/>
                </a:schemeClr>
              </a:solidFill>
              <a:latin typeface="Geist Medium"/>
              <a:ea typeface="Geist Medium"/>
              <a:cs typeface="Geist Medium"/>
            </a:endParaRPr>
          </a:p>
          <a:p>
            <a:pPr marL="549275" lvl="1" indent="-274320" algn="l">
              <a:lnSpc>
                <a:spcPts val="3068"/>
              </a:lnSpc>
            </a:pPr>
            <a:endParaRPr lang="en-US" sz="3000" b="1" u="none" strike="noStrike" spc="-121" dirty="0">
              <a:solidFill>
                <a:schemeClr val="tx1">
                  <a:lumMod val="85000"/>
                  <a:lumOff val="15000"/>
                </a:schemeClr>
              </a:solidFill>
              <a:latin typeface="Geist Medium"/>
              <a:ea typeface="Geist Medium"/>
              <a:cs typeface="Geist Medium"/>
            </a:endParaRPr>
          </a:p>
          <a:p>
            <a:pPr algn="l">
              <a:lnSpc>
                <a:spcPts val="3068"/>
              </a:lnSpc>
            </a:pPr>
            <a:r>
              <a:rPr lang="en-US" sz="3000" b="1" u="none" strike="noStrike" spc="-121" dirty="0">
                <a:solidFill>
                  <a:schemeClr val="tx1">
                    <a:lumMod val="85000"/>
                    <a:lumOff val="15000"/>
                  </a:schemeClr>
                </a:solidFill>
                <a:latin typeface="Geist Bold"/>
                <a:ea typeface="Geist Bold"/>
                <a:cs typeface="Geist Bold"/>
                <a:sym typeface="Geist Bold"/>
              </a:rPr>
              <a:t>Nimble →</a:t>
            </a:r>
            <a:r>
              <a:rPr lang="en-US" sz="3000" b="1" u="none" strike="noStrike" spc="-121" dirty="0">
                <a:solidFill>
                  <a:schemeClr val="tx1">
                    <a:lumMod val="85000"/>
                    <a:lumOff val="15000"/>
                  </a:schemeClr>
                </a:solidFill>
                <a:latin typeface="Geist Medium"/>
                <a:ea typeface="Geist Medium"/>
                <a:cs typeface="Geist Medium"/>
                <a:sym typeface="Geist Medium"/>
              </a:rPr>
              <a:t> progress recognized in days and weeks, not years</a:t>
            </a:r>
            <a:endParaRPr lang="en-US" sz="3000" b="1" u="none" strike="noStrike" spc="-121" dirty="0">
              <a:solidFill>
                <a:schemeClr val="tx1">
                  <a:lumMod val="85000"/>
                  <a:lumOff val="15000"/>
                </a:schemeClr>
              </a:solidFill>
              <a:latin typeface="Geist Medium"/>
              <a:ea typeface="Geist Medium"/>
              <a:cs typeface="Geist Medium"/>
            </a:endParaRPr>
          </a:p>
          <a:p>
            <a:pPr marL="549275" lvl="1" indent="-274320" algn="l">
              <a:lnSpc>
                <a:spcPts val="3068"/>
              </a:lnSpc>
            </a:pPr>
            <a:endParaRPr lang="en-US" sz="3000" b="1" u="none" strike="noStrike" spc="-121" dirty="0">
              <a:solidFill>
                <a:schemeClr val="tx1">
                  <a:lumMod val="85000"/>
                  <a:lumOff val="15000"/>
                </a:schemeClr>
              </a:solidFill>
              <a:latin typeface="Geist Medium"/>
              <a:ea typeface="Geist Medium"/>
              <a:cs typeface="Geist Medium"/>
            </a:endParaRPr>
          </a:p>
          <a:p>
            <a:pPr algn="l">
              <a:lnSpc>
                <a:spcPts val="3068"/>
              </a:lnSpc>
            </a:pPr>
            <a:r>
              <a:rPr lang="en-US" sz="3000" b="1" u="none" strike="noStrike" spc="-121" dirty="0">
                <a:solidFill>
                  <a:schemeClr val="tx1">
                    <a:lumMod val="85000"/>
                    <a:lumOff val="15000"/>
                  </a:schemeClr>
                </a:solidFill>
                <a:latin typeface="Geist Bold"/>
                <a:ea typeface="Geist Bold"/>
                <a:cs typeface="Geist Bold"/>
                <a:sym typeface="Geist Bold"/>
              </a:rPr>
              <a:t>Unlocks support →</a:t>
            </a:r>
            <a:r>
              <a:rPr lang="en-US" sz="3000" b="1" u="none" strike="noStrike" spc="-121" dirty="0">
                <a:solidFill>
                  <a:schemeClr val="tx1">
                    <a:lumMod val="85000"/>
                    <a:lumOff val="15000"/>
                  </a:schemeClr>
                </a:solidFill>
                <a:latin typeface="Geist Medium"/>
                <a:ea typeface="Geist Medium"/>
                <a:cs typeface="Geist Medium"/>
                <a:sym typeface="Geist Medium"/>
              </a:rPr>
              <a:t> real-time score enables fair, fast micro-advances</a:t>
            </a:r>
            <a:endParaRPr lang="en-US" sz="3000" b="1" u="none" strike="noStrike" spc="-121" dirty="0">
              <a:solidFill>
                <a:schemeClr val="tx1">
                  <a:lumMod val="85000"/>
                  <a:lumOff val="15000"/>
                </a:schemeClr>
              </a:solidFill>
              <a:latin typeface="Geist Medium"/>
              <a:ea typeface="Geist Medium"/>
              <a:cs typeface="Geist Medium"/>
            </a:endParaRPr>
          </a:p>
          <a:p>
            <a:pPr marL="549275" lvl="1" indent="-274320" algn="l">
              <a:lnSpc>
                <a:spcPts val="3068"/>
              </a:lnSpc>
            </a:pPr>
            <a:endParaRPr lang="en-US" sz="3000" b="1" u="none" strike="noStrike" spc="-121" dirty="0">
              <a:solidFill>
                <a:schemeClr val="tx1">
                  <a:lumMod val="85000"/>
                  <a:lumOff val="15000"/>
                </a:schemeClr>
              </a:solidFill>
              <a:latin typeface="Geist Medium"/>
              <a:ea typeface="Geist Medium"/>
              <a:cs typeface="Geist Medium"/>
            </a:endParaRPr>
          </a:p>
          <a:p>
            <a:pPr marL="549275" lvl="1" indent="-274320" algn="l">
              <a:lnSpc>
                <a:spcPts val="3068"/>
              </a:lnSpc>
            </a:pPr>
            <a:r>
              <a:rPr lang="en-US" sz="3000" b="1" u="none" strike="noStrike" spc="-121" dirty="0">
                <a:solidFill>
                  <a:schemeClr val="tx1">
                    <a:lumMod val="85000"/>
                    <a:lumOff val="15000"/>
                  </a:schemeClr>
                </a:solidFill>
                <a:latin typeface="Geist Bold"/>
                <a:ea typeface="Geist Bold"/>
                <a:cs typeface="Geist Bold"/>
                <a:sym typeface="Geist Bold"/>
              </a:rPr>
              <a:t>Complementary →</a:t>
            </a:r>
            <a:r>
              <a:rPr lang="en-US" sz="3000" b="1" u="none" strike="noStrike" spc="-121" dirty="0">
                <a:solidFill>
                  <a:schemeClr val="tx1">
                    <a:lumMod val="85000"/>
                    <a:lumOff val="15000"/>
                  </a:schemeClr>
                </a:solidFill>
                <a:latin typeface="Geist Medium"/>
                <a:ea typeface="Geist Medium"/>
                <a:cs typeface="Geist Medium"/>
                <a:sym typeface="Geist Medium"/>
              </a:rPr>
              <a:t> works alongside FICO as a behavioral trust signal</a:t>
            </a:r>
            <a:endParaRPr lang="en-US" sz="3000" b="1" u="none" strike="noStrike" spc="-121" dirty="0">
              <a:solidFill>
                <a:schemeClr val="tx1">
                  <a:lumMod val="85000"/>
                  <a:lumOff val="15000"/>
                </a:schemeClr>
              </a:solidFill>
              <a:latin typeface="Geist Medium"/>
              <a:ea typeface="Geist Medium"/>
              <a:cs typeface="Geist Medium"/>
            </a:endParaRPr>
          </a:p>
          <a:p>
            <a:pPr marL="549275" lvl="1" indent="-274320" algn="l">
              <a:lnSpc>
                <a:spcPts val="3068"/>
              </a:lnSpc>
            </a:pPr>
            <a:endParaRPr lang="en-US" sz="3000" b="1" u="none" strike="noStrike" spc="-121" dirty="0">
              <a:solidFill>
                <a:schemeClr val="tx1">
                  <a:lumMod val="85000"/>
                  <a:lumOff val="15000"/>
                </a:schemeClr>
              </a:solidFill>
              <a:latin typeface="Geist Medium"/>
              <a:ea typeface="Geist Medium"/>
              <a:cs typeface="Geist Medium"/>
            </a:endParaRPr>
          </a:p>
        </p:txBody>
      </p:sp>
      <p:sp>
        <p:nvSpPr>
          <p:cNvPr id="20" name="TextBox 20"/>
          <p:cNvSpPr txBox="1"/>
          <p:nvPr/>
        </p:nvSpPr>
        <p:spPr>
          <a:xfrm>
            <a:off x="623400" y="812993"/>
            <a:ext cx="17114550" cy="2366772"/>
          </a:xfrm>
          <a:prstGeom prst="rect">
            <a:avLst/>
          </a:prstGeom>
        </p:spPr>
        <p:txBody>
          <a:bodyPr lIns="0" tIns="0" rIns="0" bIns="0" rtlCol="0" anchor="t">
            <a:spAutoFit/>
          </a:bodyPr>
          <a:lstStyle/>
          <a:p>
            <a:pPr algn="l">
              <a:lnSpc>
                <a:spcPts val="5904"/>
              </a:lnSpc>
            </a:pPr>
            <a:r>
              <a:rPr lang="en-US" sz="8200" b="1">
                <a:solidFill>
                  <a:srgbClr val="980000"/>
                </a:solidFill>
                <a:latin typeface="Georgia Pro Bold"/>
                <a:ea typeface="Georgia Pro Bold"/>
                <a:cs typeface="Georgia Pro Bold"/>
                <a:sym typeface="Georgia Pro Bold"/>
              </a:rPr>
              <a:t>Coach Credit Gives You Real-Time Momentum</a:t>
            </a:r>
          </a:p>
          <a:p>
            <a:pPr algn="l">
              <a:lnSpc>
                <a:spcPts val="5904"/>
              </a:lnSpc>
            </a:pPr>
            <a:endParaRPr lang="en-US" sz="8200" b="1">
              <a:solidFill>
                <a:srgbClr val="980000"/>
              </a:solidFill>
              <a:latin typeface="Georgia Pro Bold"/>
              <a:ea typeface="Georgia Pro Bold"/>
              <a:cs typeface="Georgia Pro Bold"/>
              <a:sym typeface="Georgia Pr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sp>
        <p:nvSpPr>
          <p:cNvPr id="8" name="TextBox 8"/>
          <p:cNvSpPr txBox="1"/>
          <p:nvPr/>
        </p:nvSpPr>
        <p:spPr>
          <a:xfrm>
            <a:off x="458060" y="1774311"/>
            <a:ext cx="17114550" cy="564000"/>
          </a:xfrm>
          <a:prstGeom prst="rect">
            <a:avLst/>
          </a:prstGeom>
        </p:spPr>
        <p:txBody>
          <a:bodyPr lIns="0" tIns="0" rIns="0" bIns="0" rtlCol="0" anchor="t">
            <a:spAutoFit/>
          </a:bodyPr>
          <a:lstStyle/>
          <a:p>
            <a:pPr algn="l">
              <a:lnSpc>
                <a:spcPts val="5904"/>
              </a:lnSpc>
            </a:pPr>
            <a:r>
              <a:rPr lang="en-US" sz="8200" b="1">
                <a:solidFill>
                  <a:srgbClr val="980000"/>
                </a:solidFill>
                <a:latin typeface="Georgia Pro Bold"/>
                <a:ea typeface="Georgia Pro Bold"/>
                <a:cs typeface="Georgia Pro Bold"/>
                <a:sym typeface="Georgia Pro Bold"/>
              </a:rPr>
              <a:t>One Tap to Stability</a:t>
            </a:r>
          </a:p>
          <a:p>
            <a:pPr algn="l">
              <a:lnSpc>
                <a:spcPts val="5904"/>
              </a:lnSpc>
            </a:pPr>
            <a:endParaRPr lang="en-US" sz="8200" b="1">
              <a:solidFill>
                <a:srgbClr val="980000"/>
              </a:solidFill>
              <a:latin typeface="Georgia Pro Bold"/>
              <a:ea typeface="Georgia Pro Bold"/>
              <a:cs typeface="Georgia Pro Bold"/>
              <a:sym typeface="Georgia Pro Bold"/>
            </a:endParaRPr>
          </a:p>
        </p:txBody>
      </p:sp>
      <p:grpSp>
        <p:nvGrpSpPr>
          <p:cNvPr id="9" name="Group 9"/>
          <p:cNvGrpSpPr>
            <a:grpSpLocks noChangeAspect="1"/>
          </p:cNvGrpSpPr>
          <p:nvPr/>
        </p:nvGrpSpPr>
        <p:grpSpPr>
          <a:xfrm>
            <a:off x="623400" y="8872522"/>
            <a:ext cx="843148" cy="843148"/>
            <a:chOff x="0" y="0"/>
            <a:chExt cx="1124197" cy="1124197"/>
          </a:xfrm>
        </p:grpSpPr>
        <p:sp>
          <p:nvSpPr>
            <p:cNvPr id="10" name="Freeform 10"/>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1" name="Group 11"/>
          <p:cNvGrpSpPr/>
          <p:nvPr/>
        </p:nvGrpSpPr>
        <p:grpSpPr>
          <a:xfrm>
            <a:off x="524101" y="8852375"/>
            <a:ext cx="3968850" cy="1013850"/>
            <a:chOff x="0" y="0"/>
            <a:chExt cx="5291800" cy="1351800"/>
          </a:xfrm>
        </p:grpSpPr>
        <p:sp>
          <p:nvSpPr>
            <p:cNvPr id="12" name="Freeform 12"/>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3" name="Freeform 13"/>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4" name="AutoShape 14"/>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5" name="Group 15"/>
          <p:cNvGrpSpPr>
            <a:grpSpLocks noChangeAspect="1"/>
          </p:cNvGrpSpPr>
          <p:nvPr/>
        </p:nvGrpSpPr>
        <p:grpSpPr>
          <a:xfrm>
            <a:off x="457200" y="8852976"/>
            <a:ext cx="994548" cy="994548"/>
            <a:chOff x="0" y="0"/>
            <a:chExt cx="1326064" cy="1326064"/>
          </a:xfrm>
        </p:grpSpPr>
        <p:sp>
          <p:nvSpPr>
            <p:cNvPr id="16" name="Freeform 16"/>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7" name="Group 17"/>
          <p:cNvGrpSpPr>
            <a:grpSpLocks noChangeAspect="1"/>
          </p:cNvGrpSpPr>
          <p:nvPr/>
        </p:nvGrpSpPr>
        <p:grpSpPr>
          <a:xfrm>
            <a:off x="2011250" y="8821926"/>
            <a:ext cx="994550" cy="1074738"/>
            <a:chOff x="0" y="0"/>
            <a:chExt cx="1326067" cy="1432984"/>
          </a:xfrm>
        </p:grpSpPr>
        <p:sp>
          <p:nvSpPr>
            <p:cNvPr id="18" name="Freeform 18"/>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9" name="TextBox 19"/>
          <p:cNvSpPr txBox="1"/>
          <p:nvPr/>
        </p:nvSpPr>
        <p:spPr>
          <a:xfrm>
            <a:off x="623400" y="3034990"/>
            <a:ext cx="10001229" cy="4036045"/>
          </a:xfrm>
          <a:prstGeom prst="rect">
            <a:avLst/>
          </a:prstGeom>
        </p:spPr>
        <p:txBody>
          <a:bodyPr lIns="0" tIns="0" rIns="0" bIns="0" rtlCol="0" anchor="t">
            <a:spAutoFit/>
          </a:bodyPr>
          <a:lstStyle/>
          <a:p>
            <a:pPr marL="669290" lvl="1" indent="-334645" algn="l">
              <a:lnSpc>
                <a:spcPts val="6326"/>
              </a:lnSpc>
              <a:buFont typeface="Arial"/>
              <a:buChar char="•"/>
            </a:pPr>
            <a:r>
              <a:rPr lang="en-US" sz="3650" b="1" spc="-110" dirty="0">
                <a:latin typeface="Geist Bold"/>
                <a:ea typeface="Geist Bold"/>
                <a:cs typeface="Geist Bold"/>
                <a:sym typeface="Geist Bold"/>
              </a:rPr>
              <a:t>No hidden fees.</a:t>
            </a:r>
            <a:endParaRPr lang="en-US" sz="3650" b="1" spc="-110" dirty="0">
              <a:latin typeface="Geist Bold"/>
              <a:ea typeface="Geist Bold"/>
              <a:cs typeface="Geist Bold"/>
            </a:endParaRPr>
          </a:p>
          <a:p>
            <a:pPr marL="462280" lvl="1" indent="-231140" algn="l">
              <a:lnSpc>
                <a:spcPts val="4369"/>
              </a:lnSpc>
            </a:pPr>
            <a:r>
              <a:rPr lang="en-US" sz="2550" spc="-102" dirty="0">
                <a:latin typeface="Geist"/>
                <a:ea typeface="Geist"/>
                <a:cs typeface="Geist"/>
                <a:sym typeface="Geist"/>
              </a:rPr>
              <a:t>Transparent terms, no fine prints or surprises.</a:t>
            </a:r>
            <a:endParaRPr lang="en-US" sz="2550" spc="-102" dirty="0">
              <a:latin typeface="Geist"/>
              <a:ea typeface="Geist"/>
              <a:cs typeface="Geist"/>
            </a:endParaRPr>
          </a:p>
          <a:p>
            <a:pPr marL="669290" lvl="1" indent="-334645" algn="l">
              <a:lnSpc>
                <a:spcPts val="6326"/>
              </a:lnSpc>
              <a:buFont typeface="Arial"/>
              <a:buChar char="•"/>
            </a:pPr>
            <a:r>
              <a:rPr lang="en-US" sz="3650" b="1" spc="-110" dirty="0">
                <a:latin typeface="Geist Bold"/>
                <a:ea typeface="Geist Bold"/>
                <a:cs typeface="Geist Bold"/>
                <a:sym typeface="Geist Bold"/>
              </a:rPr>
              <a:t>Funds in minutes.</a:t>
            </a:r>
            <a:endParaRPr lang="en-US" sz="3650" b="1" spc="-110" dirty="0">
              <a:latin typeface="Geist Bold"/>
              <a:ea typeface="Geist Bold"/>
              <a:cs typeface="Geist Bold"/>
            </a:endParaRPr>
          </a:p>
          <a:p>
            <a:pPr marL="462280" lvl="1" indent="-231140" algn="l">
              <a:lnSpc>
                <a:spcPts val="4369"/>
              </a:lnSpc>
            </a:pPr>
            <a:r>
              <a:rPr lang="en-US" sz="2550" spc="-102" dirty="0">
                <a:latin typeface="Geist"/>
                <a:ea typeface="Geist Medium"/>
                <a:cs typeface="Geist Medium"/>
                <a:sym typeface="Geist Medium"/>
              </a:rPr>
              <a:t>Advances delivered quickly, right when they’re needed.</a:t>
            </a:r>
            <a:endParaRPr lang="en-US" sz="2550" spc="-102" dirty="0">
              <a:latin typeface="Geist"/>
              <a:ea typeface="Geist Medium"/>
              <a:cs typeface="Geist Medium"/>
            </a:endParaRPr>
          </a:p>
          <a:p>
            <a:pPr marL="669290" lvl="1" indent="-334645" algn="l">
              <a:lnSpc>
                <a:spcPts val="6326"/>
              </a:lnSpc>
              <a:buFont typeface="Arial"/>
              <a:buChar char="•"/>
            </a:pPr>
            <a:r>
              <a:rPr lang="en-US" sz="3650" b="1" spc="-110" dirty="0">
                <a:latin typeface="Geist Bold"/>
                <a:ea typeface="Geist Bold"/>
                <a:cs typeface="Geist Bold"/>
                <a:sym typeface="Geist Bold"/>
              </a:rPr>
              <a:t>Trust grows with every advance.</a:t>
            </a:r>
            <a:endParaRPr lang="en-US" sz="3650" b="1" spc="-110" dirty="0">
              <a:latin typeface="Geist Bold"/>
              <a:ea typeface="Geist Bold"/>
              <a:cs typeface="Geist Bold"/>
            </a:endParaRPr>
          </a:p>
          <a:p>
            <a:pPr marL="462280" lvl="1" indent="-231140" algn="l">
              <a:lnSpc>
                <a:spcPts val="4369"/>
              </a:lnSpc>
            </a:pPr>
            <a:r>
              <a:rPr lang="en-US" sz="2550" spc="-102" dirty="0">
                <a:latin typeface="Geist"/>
                <a:ea typeface="Geist Medium"/>
                <a:cs typeface="Geist Medium"/>
                <a:sym typeface="Geist Medium"/>
              </a:rPr>
              <a:t>Each successful repayment, strengthens the client’s standing.</a:t>
            </a:r>
            <a:endParaRPr lang="en-US" sz="2550" spc="-102" dirty="0">
              <a:latin typeface="Geist"/>
              <a:ea typeface="Geist Medium"/>
              <a:cs typeface="Geist Medium"/>
            </a:endParaRPr>
          </a:p>
        </p:txBody>
      </p:sp>
      <p:pic>
        <p:nvPicPr>
          <p:cNvPr id="20" name="Picture 19" descr="A hand holding a cell phone&#10;&#10;AI-generated content may be incorrect.">
            <a:extLst>
              <a:ext uri="{FF2B5EF4-FFF2-40B4-BE49-F238E27FC236}">
                <a16:creationId xmlns:a16="http://schemas.microsoft.com/office/drawing/2014/main" id="{CB21EEF9-F0C4-4E2A-307E-6880984C0079}"/>
              </a:ext>
            </a:extLst>
          </p:cNvPr>
          <p:cNvPicPr>
            <a:picLocks noChangeAspect="1"/>
          </p:cNvPicPr>
          <p:nvPr/>
        </p:nvPicPr>
        <p:blipFill>
          <a:blip r:embed="rId6"/>
          <a:stretch>
            <a:fillRect/>
          </a:stretch>
        </p:blipFill>
        <p:spPr>
          <a:xfrm>
            <a:off x="11385376" y="1933755"/>
            <a:ext cx="11605511" cy="1028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2476" y="8639560"/>
            <a:ext cx="1146000" cy="1200600"/>
            <a:chOff x="0" y="0"/>
            <a:chExt cx="1528000" cy="1600800"/>
          </a:xfrm>
        </p:grpSpPr>
        <p:sp>
          <p:nvSpPr>
            <p:cNvPr id="3" name="Freeform 3"/>
            <p:cNvSpPr/>
            <p:nvPr/>
          </p:nvSpPr>
          <p:spPr>
            <a:xfrm>
              <a:off x="0" y="0"/>
              <a:ext cx="1528000" cy="1600800"/>
            </a:xfrm>
            <a:custGeom>
              <a:avLst/>
              <a:gdLst/>
              <a:ahLst/>
              <a:cxnLst/>
              <a:rect l="l" t="t" r="r" b="b"/>
              <a:pathLst>
                <a:path w="1528000" h="1600800">
                  <a:moveTo>
                    <a:pt x="0" y="0"/>
                  </a:moveTo>
                  <a:lnTo>
                    <a:pt x="1528000" y="0"/>
                  </a:lnTo>
                  <a:lnTo>
                    <a:pt x="1528000" y="1600800"/>
                  </a:lnTo>
                  <a:lnTo>
                    <a:pt x="0" y="1600800"/>
                  </a:lnTo>
                  <a:close/>
                </a:path>
              </a:pathLst>
            </a:custGeom>
            <a:solidFill>
              <a:srgbClr val="000000">
                <a:alpha val="0"/>
              </a:srgbClr>
            </a:solidFill>
          </p:spPr>
        </p:sp>
        <p:sp>
          <p:nvSpPr>
            <p:cNvPr id="4" name="TextBox 4"/>
            <p:cNvSpPr txBox="1"/>
            <p:nvPr/>
          </p:nvSpPr>
          <p:spPr>
            <a:xfrm>
              <a:off x="0" y="0"/>
              <a:ext cx="1528000" cy="1600800"/>
            </a:xfrm>
            <a:prstGeom prst="rect">
              <a:avLst/>
            </a:prstGeom>
          </p:spPr>
          <p:txBody>
            <a:bodyPr lIns="0" tIns="0" rIns="0" bIns="0" rtlCol="0" anchor="ctr"/>
            <a:lstStyle/>
            <a:p>
              <a:pPr algn="ctr">
                <a:lnSpc>
                  <a:spcPts val="6480"/>
                </a:lnSpc>
              </a:pPr>
              <a:r>
                <a:rPr lang="en-US" sz="5400" b="1">
                  <a:solidFill>
                    <a:srgbClr val="BA9DFF"/>
                  </a:solidFill>
                  <a:latin typeface="Darker Grotesque Bold"/>
                  <a:ea typeface="Darker Grotesque Bold"/>
                  <a:cs typeface="Darker Grotesque Bold"/>
                  <a:sym typeface="Darker Grotesque Bold"/>
                </a:rPr>
                <a:t>C3</a:t>
              </a:r>
            </a:p>
          </p:txBody>
        </p:sp>
      </p:grpSp>
      <p:sp>
        <p:nvSpPr>
          <p:cNvPr id="5" name="AutoShape 5"/>
          <p:cNvSpPr/>
          <p:nvPr/>
        </p:nvSpPr>
        <p:spPr>
          <a:xfrm rot="5250728">
            <a:off x="1390116" y="9280366"/>
            <a:ext cx="438864" cy="0"/>
          </a:xfrm>
          <a:prstGeom prst="line">
            <a:avLst/>
          </a:prstGeom>
          <a:ln w="9525" cap="rnd">
            <a:solidFill>
              <a:srgbClr val="D9D9D9"/>
            </a:solidFill>
            <a:prstDash val="solid"/>
            <a:headEnd type="none" w="sm" len="sm"/>
            <a:tailEnd type="none" w="sm" len="sm"/>
          </a:ln>
        </p:spPr>
      </p:sp>
      <p:grpSp>
        <p:nvGrpSpPr>
          <p:cNvPr id="6" name="Group 6"/>
          <p:cNvGrpSpPr>
            <a:grpSpLocks noChangeAspect="1"/>
          </p:cNvGrpSpPr>
          <p:nvPr/>
        </p:nvGrpSpPr>
        <p:grpSpPr>
          <a:xfrm>
            <a:off x="1811778" y="9070670"/>
            <a:ext cx="2343202" cy="419400"/>
            <a:chOff x="0" y="0"/>
            <a:chExt cx="3124269" cy="559200"/>
          </a:xfrm>
        </p:grpSpPr>
        <p:sp>
          <p:nvSpPr>
            <p:cNvPr id="7" name="Freeform 7"/>
            <p:cNvSpPr/>
            <p:nvPr/>
          </p:nvSpPr>
          <p:spPr>
            <a:xfrm>
              <a:off x="0" y="0"/>
              <a:ext cx="3124327" cy="559181"/>
            </a:xfrm>
            <a:custGeom>
              <a:avLst/>
              <a:gdLst/>
              <a:ahLst/>
              <a:cxnLst/>
              <a:rect l="l" t="t" r="r" b="b"/>
              <a:pathLst>
                <a:path w="3124327" h="559181">
                  <a:moveTo>
                    <a:pt x="0" y="0"/>
                  </a:moveTo>
                  <a:lnTo>
                    <a:pt x="3124327" y="0"/>
                  </a:lnTo>
                  <a:lnTo>
                    <a:pt x="3124327" y="559181"/>
                  </a:lnTo>
                  <a:lnTo>
                    <a:pt x="0" y="559181"/>
                  </a:lnTo>
                  <a:lnTo>
                    <a:pt x="0" y="0"/>
                  </a:lnTo>
                  <a:close/>
                </a:path>
              </a:pathLst>
            </a:custGeom>
            <a:blipFill>
              <a:blip r:embed="rId3"/>
              <a:stretch>
                <a:fillRect r="1" b="-3"/>
              </a:stretch>
            </a:blipFill>
          </p:spPr>
        </p:sp>
      </p:grpSp>
      <p:grpSp>
        <p:nvGrpSpPr>
          <p:cNvPr id="8" name="Group 8"/>
          <p:cNvGrpSpPr>
            <a:grpSpLocks noChangeAspect="1"/>
          </p:cNvGrpSpPr>
          <p:nvPr/>
        </p:nvGrpSpPr>
        <p:grpSpPr>
          <a:xfrm>
            <a:off x="623400" y="8872522"/>
            <a:ext cx="843148" cy="843148"/>
            <a:chOff x="0" y="0"/>
            <a:chExt cx="1124197" cy="1124197"/>
          </a:xfrm>
        </p:grpSpPr>
        <p:sp>
          <p:nvSpPr>
            <p:cNvPr id="9" name="Freeform 9"/>
            <p:cNvSpPr/>
            <p:nvPr/>
          </p:nvSpPr>
          <p:spPr>
            <a:xfrm>
              <a:off x="0" y="0"/>
              <a:ext cx="1124204" cy="1124204"/>
            </a:xfrm>
            <a:custGeom>
              <a:avLst/>
              <a:gdLst/>
              <a:ahLst/>
              <a:cxnLst/>
              <a:rect l="l" t="t" r="r" b="b"/>
              <a:pathLst>
                <a:path w="1124204" h="1124204">
                  <a:moveTo>
                    <a:pt x="0" y="0"/>
                  </a:moveTo>
                  <a:lnTo>
                    <a:pt x="1124204" y="0"/>
                  </a:lnTo>
                  <a:lnTo>
                    <a:pt x="1124204" y="1124204"/>
                  </a:lnTo>
                  <a:lnTo>
                    <a:pt x="0" y="1124204"/>
                  </a:lnTo>
                  <a:lnTo>
                    <a:pt x="0" y="0"/>
                  </a:lnTo>
                  <a:close/>
                </a:path>
              </a:pathLst>
            </a:custGeom>
            <a:blipFill>
              <a:blip r:embed="rId4"/>
              <a:stretch>
                <a:fillRect/>
              </a:stretch>
            </a:blipFill>
          </p:spPr>
        </p:sp>
      </p:grpSp>
      <p:grpSp>
        <p:nvGrpSpPr>
          <p:cNvPr id="10" name="Group 10"/>
          <p:cNvGrpSpPr/>
          <p:nvPr/>
        </p:nvGrpSpPr>
        <p:grpSpPr>
          <a:xfrm>
            <a:off x="524101" y="8852375"/>
            <a:ext cx="3968850" cy="1013850"/>
            <a:chOff x="0" y="0"/>
            <a:chExt cx="5291800" cy="1351800"/>
          </a:xfrm>
        </p:grpSpPr>
        <p:sp>
          <p:nvSpPr>
            <p:cNvPr id="11" name="Freeform 11"/>
            <p:cNvSpPr/>
            <p:nvPr/>
          </p:nvSpPr>
          <p:spPr>
            <a:xfrm>
              <a:off x="12700" y="12700"/>
              <a:ext cx="5266436" cy="1326388"/>
            </a:xfrm>
            <a:custGeom>
              <a:avLst/>
              <a:gdLst/>
              <a:ahLst/>
              <a:cxnLst/>
              <a:rect l="l" t="t" r="r" b="b"/>
              <a:pathLst>
                <a:path w="5266436" h="1326388">
                  <a:moveTo>
                    <a:pt x="0" y="0"/>
                  </a:moveTo>
                  <a:lnTo>
                    <a:pt x="5266436" y="0"/>
                  </a:lnTo>
                  <a:lnTo>
                    <a:pt x="5266436" y="1326388"/>
                  </a:lnTo>
                  <a:lnTo>
                    <a:pt x="0" y="1326388"/>
                  </a:lnTo>
                  <a:close/>
                </a:path>
              </a:pathLst>
            </a:custGeom>
            <a:solidFill>
              <a:srgbClr val="FFFFFF"/>
            </a:solidFill>
          </p:spPr>
        </p:sp>
        <p:sp>
          <p:nvSpPr>
            <p:cNvPr id="12" name="Freeform 12"/>
            <p:cNvSpPr/>
            <p:nvPr/>
          </p:nvSpPr>
          <p:spPr>
            <a:xfrm>
              <a:off x="0" y="0"/>
              <a:ext cx="5291836" cy="1351788"/>
            </a:xfrm>
            <a:custGeom>
              <a:avLst/>
              <a:gdLst/>
              <a:ahLst/>
              <a:cxnLst/>
              <a:rect l="l" t="t" r="r" b="b"/>
              <a:pathLst>
                <a:path w="5291836" h="1351788">
                  <a:moveTo>
                    <a:pt x="12700" y="0"/>
                  </a:moveTo>
                  <a:lnTo>
                    <a:pt x="5279136" y="0"/>
                  </a:lnTo>
                  <a:cubicBezTo>
                    <a:pt x="5286121" y="0"/>
                    <a:pt x="5291836" y="5715"/>
                    <a:pt x="5291836" y="12700"/>
                  </a:cubicBezTo>
                  <a:lnTo>
                    <a:pt x="5291836" y="1339088"/>
                  </a:lnTo>
                  <a:cubicBezTo>
                    <a:pt x="5291836" y="1346073"/>
                    <a:pt x="5286121" y="1351788"/>
                    <a:pt x="5279136" y="1351788"/>
                  </a:cubicBezTo>
                  <a:lnTo>
                    <a:pt x="12700" y="1351788"/>
                  </a:lnTo>
                  <a:cubicBezTo>
                    <a:pt x="5715" y="1351788"/>
                    <a:pt x="0" y="1346073"/>
                    <a:pt x="0" y="1339088"/>
                  </a:cubicBezTo>
                  <a:lnTo>
                    <a:pt x="0" y="12700"/>
                  </a:lnTo>
                  <a:cubicBezTo>
                    <a:pt x="0" y="5715"/>
                    <a:pt x="5715" y="0"/>
                    <a:pt x="12700" y="0"/>
                  </a:cubicBezTo>
                  <a:moveTo>
                    <a:pt x="12700" y="25400"/>
                  </a:moveTo>
                  <a:lnTo>
                    <a:pt x="12700" y="12700"/>
                  </a:lnTo>
                  <a:lnTo>
                    <a:pt x="25400" y="12700"/>
                  </a:lnTo>
                  <a:lnTo>
                    <a:pt x="25400" y="1339088"/>
                  </a:lnTo>
                  <a:lnTo>
                    <a:pt x="12700" y="1339088"/>
                  </a:lnTo>
                  <a:lnTo>
                    <a:pt x="12700" y="1326388"/>
                  </a:lnTo>
                  <a:lnTo>
                    <a:pt x="5279136" y="1326388"/>
                  </a:lnTo>
                  <a:lnTo>
                    <a:pt x="5279136" y="1339088"/>
                  </a:lnTo>
                  <a:lnTo>
                    <a:pt x="5266436" y="1339088"/>
                  </a:lnTo>
                  <a:lnTo>
                    <a:pt x="5266436" y="12700"/>
                  </a:lnTo>
                  <a:lnTo>
                    <a:pt x="5279136" y="12700"/>
                  </a:lnTo>
                  <a:lnTo>
                    <a:pt x="5279136" y="25400"/>
                  </a:lnTo>
                  <a:lnTo>
                    <a:pt x="12700" y="25400"/>
                  </a:lnTo>
                  <a:close/>
                </a:path>
              </a:pathLst>
            </a:custGeom>
            <a:solidFill>
              <a:srgbClr val="FFFFFF"/>
            </a:solidFill>
          </p:spPr>
        </p:sp>
      </p:grpSp>
      <p:sp>
        <p:nvSpPr>
          <p:cNvPr id="13" name="AutoShape 13"/>
          <p:cNvSpPr/>
          <p:nvPr/>
        </p:nvSpPr>
        <p:spPr>
          <a:xfrm rot="5266351">
            <a:off x="1339801" y="9350246"/>
            <a:ext cx="783442" cy="0"/>
          </a:xfrm>
          <a:prstGeom prst="line">
            <a:avLst/>
          </a:prstGeom>
          <a:ln w="9525" cap="rnd">
            <a:solidFill>
              <a:srgbClr val="000000"/>
            </a:solidFill>
            <a:prstDash val="solid"/>
            <a:headEnd type="none" w="sm" len="sm"/>
            <a:tailEnd type="none" w="sm" len="sm"/>
          </a:ln>
        </p:spPr>
      </p:sp>
      <p:grpSp>
        <p:nvGrpSpPr>
          <p:cNvPr id="14" name="Group 14"/>
          <p:cNvGrpSpPr>
            <a:grpSpLocks noChangeAspect="1"/>
          </p:cNvGrpSpPr>
          <p:nvPr/>
        </p:nvGrpSpPr>
        <p:grpSpPr>
          <a:xfrm>
            <a:off x="457200" y="8852976"/>
            <a:ext cx="994548" cy="994548"/>
            <a:chOff x="0" y="0"/>
            <a:chExt cx="1326064" cy="1326064"/>
          </a:xfrm>
        </p:grpSpPr>
        <p:sp>
          <p:nvSpPr>
            <p:cNvPr id="15" name="Freeform 15"/>
            <p:cNvSpPr/>
            <p:nvPr/>
          </p:nvSpPr>
          <p:spPr>
            <a:xfrm>
              <a:off x="0" y="0"/>
              <a:ext cx="1326007" cy="1326007"/>
            </a:xfrm>
            <a:custGeom>
              <a:avLst/>
              <a:gdLst/>
              <a:ahLst/>
              <a:cxnLst/>
              <a:rect l="l" t="t" r="r" b="b"/>
              <a:pathLst>
                <a:path w="1326007" h="1326007">
                  <a:moveTo>
                    <a:pt x="0" y="0"/>
                  </a:moveTo>
                  <a:lnTo>
                    <a:pt x="1326007" y="0"/>
                  </a:lnTo>
                  <a:lnTo>
                    <a:pt x="1326007" y="1326007"/>
                  </a:lnTo>
                  <a:lnTo>
                    <a:pt x="0" y="1326007"/>
                  </a:lnTo>
                  <a:lnTo>
                    <a:pt x="0" y="0"/>
                  </a:lnTo>
                  <a:close/>
                </a:path>
              </a:pathLst>
            </a:custGeom>
            <a:blipFill>
              <a:blip r:embed="rId4"/>
              <a:stretch>
                <a:fillRect r="-4" b="-4"/>
              </a:stretch>
            </a:blipFill>
          </p:spPr>
        </p:sp>
      </p:grpSp>
      <p:grpSp>
        <p:nvGrpSpPr>
          <p:cNvPr id="16" name="Group 16"/>
          <p:cNvGrpSpPr>
            <a:grpSpLocks noChangeAspect="1"/>
          </p:cNvGrpSpPr>
          <p:nvPr/>
        </p:nvGrpSpPr>
        <p:grpSpPr>
          <a:xfrm>
            <a:off x="2011250" y="8821926"/>
            <a:ext cx="994550" cy="1074738"/>
            <a:chOff x="0" y="0"/>
            <a:chExt cx="1326067" cy="1432984"/>
          </a:xfrm>
        </p:grpSpPr>
        <p:sp>
          <p:nvSpPr>
            <p:cNvPr id="17" name="Freeform 17"/>
            <p:cNvSpPr/>
            <p:nvPr/>
          </p:nvSpPr>
          <p:spPr>
            <a:xfrm>
              <a:off x="0" y="0"/>
              <a:ext cx="1326007" cy="1432941"/>
            </a:xfrm>
            <a:custGeom>
              <a:avLst/>
              <a:gdLst/>
              <a:ahLst/>
              <a:cxnLst/>
              <a:rect l="l" t="t" r="r" b="b"/>
              <a:pathLst>
                <a:path w="1326007" h="1432941">
                  <a:moveTo>
                    <a:pt x="0" y="0"/>
                  </a:moveTo>
                  <a:lnTo>
                    <a:pt x="1326007" y="0"/>
                  </a:lnTo>
                  <a:lnTo>
                    <a:pt x="1326007" y="1432941"/>
                  </a:lnTo>
                  <a:lnTo>
                    <a:pt x="0" y="1432941"/>
                  </a:lnTo>
                  <a:lnTo>
                    <a:pt x="0" y="0"/>
                  </a:lnTo>
                  <a:close/>
                </a:path>
              </a:pathLst>
            </a:custGeom>
            <a:blipFill>
              <a:blip r:embed="rId5"/>
              <a:stretch>
                <a:fillRect r="-4" b="-3"/>
              </a:stretch>
            </a:blipFill>
          </p:spPr>
        </p:sp>
      </p:grpSp>
      <p:sp>
        <p:nvSpPr>
          <p:cNvPr id="18" name="Freeform 18"/>
          <p:cNvSpPr/>
          <p:nvPr/>
        </p:nvSpPr>
        <p:spPr>
          <a:xfrm>
            <a:off x="4997874" y="2568802"/>
            <a:ext cx="6614142" cy="4398207"/>
          </a:xfrm>
          <a:custGeom>
            <a:avLst/>
            <a:gdLst/>
            <a:ahLst/>
            <a:cxnLst/>
            <a:rect l="l" t="t" r="r" b="b"/>
            <a:pathLst>
              <a:path w="5418591" h="3603363">
                <a:moveTo>
                  <a:pt x="0" y="0"/>
                </a:moveTo>
                <a:lnTo>
                  <a:pt x="5418591" y="0"/>
                </a:lnTo>
                <a:lnTo>
                  <a:pt x="5418591" y="3603363"/>
                </a:lnTo>
                <a:lnTo>
                  <a:pt x="0" y="3603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157934" y="7323402"/>
            <a:ext cx="9179405" cy="2393669"/>
          </a:xfrm>
          <a:prstGeom prst="rect">
            <a:avLst/>
          </a:prstGeom>
        </p:spPr>
        <p:txBody>
          <a:bodyPr wrap="square" lIns="0" tIns="0" rIns="0" bIns="0" rtlCol="0" anchor="t">
            <a:spAutoFit/>
          </a:bodyPr>
          <a:lstStyle/>
          <a:p>
            <a:pPr lvl="1"/>
            <a:r>
              <a:rPr lang="en-US" sz="3000" spc="-121" dirty="0">
                <a:latin typeface="Geist"/>
                <a:ea typeface="+mn-lt"/>
                <a:cs typeface="+mn-lt"/>
              </a:rPr>
              <a:t>Helping people build healthy habits, stay steady through volatility, and feel secure in the future.</a:t>
            </a:r>
            <a:endParaRPr lang="en-US" dirty="0">
              <a:latin typeface="Geist"/>
              <a:ea typeface="Geist"/>
              <a:cs typeface="Geist"/>
            </a:endParaRPr>
          </a:p>
          <a:p>
            <a:pPr marL="549275" lvl="1" indent="-274320" algn="l">
              <a:lnSpc>
                <a:spcPts val="3858"/>
              </a:lnSpc>
              <a:spcBef>
                <a:spcPct val="0"/>
              </a:spcBef>
            </a:pPr>
            <a:endParaRPr lang="en-US" sz="3000" b="1" u="none" strike="noStrike" spc="-121" dirty="0">
              <a:latin typeface="Geist"/>
              <a:ea typeface="Geist Semi-Bold"/>
              <a:cs typeface="Geist Semi-Bold"/>
            </a:endParaRPr>
          </a:p>
          <a:p>
            <a:pPr marL="549275" lvl="1" indent="-274320" algn="l">
              <a:lnSpc>
                <a:spcPts val="3858"/>
              </a:lnSpc>
              <a:spcBef>
                <a:spcPct val="0"/>
              </a:spcBef>
            </a:pPr>
            <a:endParaRPr lang="en-US" sz="3000" b="1" u="none" strike="noStrike" spc="-121" dirty="0">
              <a:latin typeface="Geist"/>
              <a:ea typeface="Geist Semi-Bold"/>
              <a:cs typeface="Geist Semi-Bold"/>
            </a:endParaRPr>
          </a:p>
          <a:p>
            <a:pPr marL="549275" lvl="1" indent="-274320" algn="l">
              <a:lnSpc>
                <a:spcPts val="3858"/>
              </a:lnSpc>
              <a:spcBef>
                <a:spcPct val="0"/>
              </a:spcBef>
            </a:pPr>
            <a:endParaRPr lang="en-US" sz="3000" b="1" u="none" strike="noStrike" spc="-121" dirty="0">
              <a:latin typeface="Geist"/>
              <a:ea typeface="Geist Semi-Bold"/>
              <a:cs typeface="Geist Semi-Bold"/>
            </a:endParaRPr>
          </a:p>
        </p:txBody>
      </p:sp>
      <p:sp>
        <p:nvSpPr>
          <p:cNvPr id="20" name="TextBox 20"/>
          <p:cNvSpPr txBox="1"/>
          <p:nvPr/>
        </p:nvSpPr>
        <p:spPr>
          <a:xfrm>
            <a:off x="624825" y="1014925"/>
            <a:ext cx="17114550" cy="2156088"/>
          </a:xfrm>
          <a:prstGeom prst="rect">
            <a:avLst/>
          </a:prstGeom>
        </p:spPr>
        <p:txBody>
          <a:bodyPr lIns="0" tIns="0" rIns="0" bIns="0" rtlCol="0" anchor="t">
            <a:spAutoFit/>
          </a:bodyPr>
          <a:lstStyle/>
          <a:p>
            <a:pPr algn="l">
              <a:lnSpc>
                <a:spcPts val="5328"/>
              </a:lnSpc>
            </a:pPr>
            <a:r>
              <a:rPr lang="en-US" sz="7400" b="1" i="1">
                <a:solidFill>
                  <a:srgbClr val="980000"/>
                </a:solidFill>
                <a:latin typeface="Georgia Pro Bold Italics"/>
                <a:ea typeface="Georgia Pro Bold Italics"/>
                <a:cs typeface="Georgia Pro Bold Italics"/>
                <a:sym typeface="Georgia Pro Bold Italics"/>
              </a:rPr>
              <a:t>For Anyone Building a Better Future</a:t>
            </a:r>
          </a:p>
          <a:p>
            <a:pPr algn="l">
              <a:lnSpc>
                <a:spcPts val="5328"/>
              </a:lnSpc>
            </a:pPr>
            <a:endParaRPr lang="en-US" sz="7400" b="1" i="1">
              <a:solidFill>
                <a:srgbClr val="980000"/>
              </a:solidFill>
              <a:latin typeface="Georgia Pro Bold Italics"/>
              <a:ea typeface="Georgia Pro Bold Italics"/>
              <a:cs typeface="Georgia Pro Bold Italics"/>
              <a:sym typeface="Georgia Pro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Filip Rumeonvski - WF x GCA.pptx</dc:title>
  <cp:revision>195</cp:revision>
  <dcterms:created xsi:type="dcterms:W3CDTF">2006-08-16T00:00:00Z</dcterms:created>
  <dcterms:modified xsi:type="dcterms:W3CDTF">2025-09-18T19:34:06Z</dcterms:modified>
  <dc:identifier>DAGzUYfW1KQ</dc:identifier>
</cp:coreProperties>
</file>